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sldIdLst>
    <p:sldId id="296" r:id="rId2"/>
    <p:sldId id="292" r:id="rId3"/>
    <p:sldId id="257" r:id="rId4"/>
    <p:sldId id="295" r:id="rId5"/>
    <p:sldId id="298" r:id="rId6"/>
    <p:sldId id="258" r:id="rId7"/>
    <p:sldId id="300" r:id="rId8"/>
    <p:sldId id="301" r:id="rId9"/>
    <p:sldId id="299" r:id="rId10"/>
    <p:sldId id="303" r:id="rId11"/>
    <p:sldId id="293" r:id="rId12"/>
    <p:sldId id="264" r:id="rId13"/>
    <p:sldId id="266" r:id="rId14"/>
    <p:sldId id="272" r:id="rId15"/>
    <p:sldId id="273" r:id="rId16"/>
    <p:sldId id="286" r:id="rId17"/>
    <p:sldId id="287" r:id="rId18"/>
    <p:sldId id="291" r:id="rId19"/>
    <p:sldId id="268" r:id="rId20"/>
    <p:sldId id="302" r:id="rId21"/>
    <p:sldId id="294" r:id="rId22"/>
    <p:sldId id="270" r:id="rId2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80076"/>
    <a:srgbClr val="1E0CC4"/>
    <a:srgbClr val="7030A0"/>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6" d="100"/>
          <a:sy n="66" d="100"/>
        </p:scale>
        <p:origin x="11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3EFC72D6-209A-474C-80F1-F874B76C6FC5}" type="datetimeFigureOut">
              <a:rPr lang="en-US" smtClean="0"/>
              <a:t>9/7/2018</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E5BDA83-B725-4A29-99A3-0AE81CD89AF7}"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37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C72D6-209A-474C-80F1-F874B76C6FC5}"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61282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C72D6-209A-474C-80F1-F874B76C6FC5}"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392167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C72D6-209A-474C-80F1-F874B76C6FC5}"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199369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FC72D6-209A-474C-80F1-F874B76C6FC5}"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BDA83-B725-4A29-99A3-0AE81CD89AF7}"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19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FC72D6-209A-474C-80F1-F874B76C6FC5}"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244120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FC72D6-209A-474C-80F1-F874B76C6FC5}" type="datetimeFigureOut">
              <a:rPr lang="en-US" smtClean="0"/>
              <a:t>9/7/2018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298959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FC72D6-209A-474C-80F1-F874B76C6FC5}" type="datetimeFigureOut">
              <a:rPr lang="en-US" smtClean="0"/>
              <a:t>9/7/2018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59491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C72D6-209A-474C-80F1-F874B76C6FC5}" type="datetimeFigureOut">
              <a:rPr lang="en-US" smtClean="0"/>
              <a:t>9/7/2018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1108978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EFC72D6-209A-474C-80F1-F874B76C6FC5}"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339765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EFC72D6-209A-474C-80F1-F874B76C6FC5}"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BDA83-B725-4A29-99A3-0AE81CD89AF7}" type="slidenum">
              <a:rPr lang="en-US" smtClean="0"/>
              <a:t>‹#›</a:t>
            </a:fld>
            <a:endParaRPr lang="en-US"/>
          </a:p>
        </p:txBody>
      </p:sp>
    </p:spTree>
    <p:extLst>
      <p:ext uri="{BB962C8B-B14F-4D97-AF65-F5344CB8AC3E}">
        <p14:creationId xmlns:p14="http://schemas.microsoft.com/office/powerpoint/2010/main" val="320948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3EFC72D6-209A-474C-80F1-F874B76C6FC5}" type="datetimeFigureOut">
              <a:rPr lang="en-US" smtClean="0"/>
              <a:t>9/7/2018</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BE5BDA83-B725-4A29-99A3-0AE81CD89AF7}" type="slidenum">
              <a:rPr lang="en-US" smtClean="0"/>
              <a:t>‹#›</a:t>
            </a:fld>
            <a:endParaRPr lang="en-US"/>
          </a:p>
        </p:txBody>
      </p:sp>
    </p:spTree>
    <p:extLst>
      <p:ext uri="{BB962C8B-B14F-4D97-AF65-F5344CB8AC3E}">
        <p14:creationId xmlns:p14="http://schemas.microsoft.com/office/powerpoint/2010/main" val="32874194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vinmonopolet.no/vmpSite/Land/Italia/Lupi-Reali-Montepulciano-d'Abruzzo-2016/p/5239801" TargetMode="External"/><Relationship Id="rId2" Type="http://schemas.openxmlformats.org/officeDocument/2006/relationships/hyperlink" Target="https://www.vinmonopolet.no/vmpSite/Land/Italia/Da-Luca-Pinot-Grigio-Chardonnay-2016/p/5710101" TargetMode="External"/><Relationship Id="rId1" Type="http://schemas.openxmlformats.org/officeDocument/2006/relationships/slideLayout" Target="../slideLayouts/slideLayout7.xml"/><Relationship Id="rId6" Type="http://schemas.openxmlformats.org/officeDocument/2006/relationships/hyperlink" Target="https://www.vinmonopolet.no/vmpSite/Land/Italia/Villa-Borghetti-Valpolicella-Classico-2016/p/358301" TargetMode="External"/><Relationship Id="rId5" Type="http://schemas.openxmlformats.org/officeDocument/2006/relationships/hyperlink" Target="https://www.vinmonopolet.no/vmpSite/Producenter/Fontanafredda/Fontanafredda-Ebbio-Langhe-Nebbiolo-2016/p/2049801" TargetMode="External"/><Relationship Id="rId4" Type="http://schemas.openxmlformats.org/officeDocument/2006/relationships/hyperlink" Target="https://www.vinmonopolet.no/vmpSite/Land/Italia/Castello-di-Farnetella-Chianti-Colli-Senesi-2015/p/33275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LacitoRojo"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a:spLocks/>
          </p:cNvSpPr>
          <p:nvPr/>
        </p:nvSpPr>
        <p:spPr>
          <a:xfrm>
            <a:off x="0" y="0"/>
            <a:ext cx="9144000" cy="6858000"/>
          </a:xfrm>
          <a:prstGeom prst="rect">
            <a:avLst/>
          </a:prstGeom>
          <a:solidFill>
            <a:srgbClr val="00206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itle 1"/>
          <p:cNvSpPr txBox="1">
            <a:spLocks/>
          </p:cNvSpPr>
          <p:nvPr/>
        </p:nvSpPr>
        <p:spPr>
          <a:xfrm>
            <a:off x="857250" y="1169327"/>
            <a:ext cx="7406640" cy="5420846"/>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spcAft>
                <a:spcPts val="1800"/>
              </a:spcAft>
            </a:pPr>
            <a:r>
              <a:rPr lang="en-US" sz="4400" b="1" dirty="0" smtClean="0">
                <a:solidFill>
                  <a:schemeClr val="bg1"/>
                </a:solidFill>
                <a:effectLst/>
              </a:rPr>
              <a:t>We invite you to a </a:t>
            </a:r>
          </a:p>
          <a:p>
            <a:pPr algn="ctr"/>
            <a:r>
              <a:rPr lang="en-US" sz="7200" b="1" dirty="0" smtClean="0">
                <a:solidFill>
                  <a:schemeClr val="bg1"/>
                </a:solidFill>
                <a:effectLst/>
              </a:rPr>
              <a:t>Wine tasting</a:t>
            </a:r>
          </a:p>
          <a:p>
            <a:pPr algn="ctr"/>
            <a:endParaRPr lang="en-US" sz="1800" b="1" dirty="0" smtClean="0">
              <a:solidFill>
                <a:schemeClr val="bg1"/>
              </a:solidFill>
              <a:effectLst/>
            </a:endParaRPr>
          </a:p>
          <a:p>
            <a:pPr algn="ctr"/>
            <a:r>
              <a:rPr lang="en-US" sz="4400" b="1" dirty="0" smtClean="0">
                <a:solidFill>
                  <a:schemeClr val="bg1"/>
                </a:solidFill>
                <a:effectLst/>
              </a:rPr>
              <a:t>Spanish wines</a:t>
            </a:r>
          </a:p>
          <a:p>
            <a:pPr algn="ctr"/>
            <a:endParaRPr lang="en-US" sz="4400" b="1" dirty="0" smtClean="0">
              <a:solidFill>
                <a:schemeClr val="bg1"/>
              </a:solidFill>
              <a:effectLst/>
            </a:endParaRPr>
          </a:p>
          <a:p>
            <a:pPr algn="ctr"/>
            <a:endParaRPr lang="en-US" sz="4400" b="1" dirty="0" smtClean="0">
              <a:solidFill>
                <a:schemeClr val="bg1"/>
              </a:solidFill>
              <a:effectLst/>
            </a:endParaRPr>
          </a:p>
          <a:p>
            <a:pPr algn="ctr"/>
            <a:r>
              <a:rPr lang="en-US" sz="2800" dirty="0" smtClean="0">
                <a:solidFill>
                  <a:schemeClr val="bg1"/>
                </a:solidFill>
                <a:effectLst/>
                <a:latin typeface="Comic Sans MS" panose="030F0702030302020204" pitchFamily="66" charset="0"/>
              </a:rPr>
              <a:t>September 7th @ 7pm</a:t>
            </a:r>
          </a:p>
          <a:p>
            <a:pPr algn="ctr"/>
            <a:r>
              <a:rPr lang="en-US" sz="2800" dirty="0" smtClean="0">
                <a:solidFill>
                  <a:schemeClr val="bg1"/>
                </a:solidFill>
                <a:effectLst/>
                <a:latin typeface="Comic Sans MS" panose="030F0702030302020204" pitchFamily="66" charset="0"/>
              </a:rPr>
              <a:t>Canteen at GFI</a:t>
            </a:r>
          </a:p>
          <a:p>
            <a:pPr algn="ctr"/>
            <a:r>
              <a:rPr lang="en-US" sz="2800" dirty="0" smtClean="0">
                <a:solidFill>
                  <a:schemeClr val="bg1"/>
                </a:solidFill>
                <a:effectLst/>
                <a:latin typeface="Comic Sans MS" panose="030F0702030302020204" pitchFamily="66" charset="0"/>
              </a:rPr>
              <a:t>Price: 200 NOK</a:t>
            </a:r>
            <a:endParaRPr lang="en-US" sz="2800" dirty="0">
              <a:solidFill>
                <a:schemeClr val="bg1"/>
              </a:solidFill>
              <a:effectLst/>
              <a:latin typeface="Comic Sans MS" panose="030F0702030302020204" pitchFamily="66" charset="0"/>
            </a:endParaRPr>
          </a:p>
        </p:txBody>
      </p:sp>
      <p:cxnSp>
        <p:nvCxnSpPr>
          <p:cNvPr id="8" name="Straight Connector 7"/>
          <p:cNvCxnSpPr/>
          <p:nvPr/>
        </p:nvCxnSpPr>
        <p:spPr>
          <a:xfrm flipV="1">
            <a:off x="888715" y="1938038"/>
            <a:ext cx="7366570" cy="0"/>
          </a:xfrm>
          <a:prstGeom prst="line">
            <a:avLst/>
          </a:prstGeom>
          <a:ln w="57150">
            <a:solidFill>
              <a:schemeClr val="bg1"/>
            </a:solidFill>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V="1">
            <a:off x="888715" y="3086004"/>
            <a:ext cx="7366570" cy="0"/>
          </a:xfrm>
          <a:prstGeom prst="line">
            <a:avLst/>
          </a:prstGeom>
          <a:ln w="57150">
            <a:solidFill>
              <a:schemeClr val="bg1"/>
            </a:solidFill>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281719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2" name="Title 1"/>
          <p:cNvSpPr>
            <a:spLocks noGrp="1"/>
          </p:cNvSpPr>
          <p:nvPr>
            <p:ph type="title"/>
          </p:nvPr>
        </p:nvSpPr>
        <p:spPr>
          <a:xfrm>
            <a:off x="857250" y="195715"/>
            <a:ext cx="7406640" cy="1356360"/>
          </a:xfrm>
        </p:spPr>
        <p:txBody>
          <a:bodyPr/>
          <a:lstStyle/>
          <a:p>
            <a:r>
              <a:rPr lang="nb-NO" dirty="0" smtClean="0"/>
              <a:t>Spanish </a:t>
            </a:r>
            <a:r>
              <a:rPr lang="nb-NO" dirty="0" err="1" smtClean="0"/>
              <a:t>wine</a:t>
            </a:r>
            <a:r>
              <a:rPr lang="nb-NO" dirty="0" smtClean="0"/>
              <a:t> </a:t>
            </a:r>
            <a:r>
              <a:rPr lang="nb-NO" dirty="0" err="1" smtClean="0"/>
              <a:t>classification</a:t>
            </a:r>
            <a:r>
              <a:rPr lang="nb-NO" dirty="0" smtClean="0"/>
              <a:t> &amp; terms</a:t>
            </a:r>
            <a:endParaRPr lang="en-US" dirty="0"/>
          </a:p>
        </p:txBody>
      </p:sp>
      <p:sp>
        <p:nvSpPr>
          <p:cNvPr id="3" name="Content Placeholder 2"/>
          <p:cNvSpPr>
            <a:spLocks noGrp="1"/>
          </p:cNvSpPr>
          <p:nvPr>
            <p:ph idx="1"/>
          </p:nvPr>
        </p:nvSpPr>
        <p:spPr>
          <a:xfrm>
            <a:off x="662400" y="1528004"/>
            <a:ext cx="7819200" cy="4824669"/>
          </a:xfrm>
        </p:spPr>
        <p:txBody>
          <a:bodyPr>
            <a:noAutofit/>
          </a:bodyPr>
          <a:lstStyle/>
          <a:p>
            <a:pPr marL="269875" indent="-269875"/>
            <a:r>
              <a:rPr lang="en-GB" dirty="0" smtClean="0"/>
              <a:t>Spanish </a:t>
            </a:r>
            <a:r>
              <a:rPr lang="en-GB" dirty="0"/>
              <a:t>wines are often </a:t>
            </a:r>
            <a:r>
              <a:rPr lang="en-GB" dirty="0" smtClean="0"/>
              <a:t>labelled </a:t>
            </a:r>
            <a:r>
              <a:rPr lang="en-GB" dirty="0"/>
              <a:t>according to the amount of </a:t>
            </a:r>
            <a:r>
              <a:rPr lang="en-GB" dirty="0" smtClean="0"/>
              <a:t/>
            </a:r>
            <a:br>
              <a:rPr lang="en-GB" dirty="0" smtClean="0"/>
            </a:br>
            <a:r>
              <a:rPr lang="en-GB" b="1" dirty="0" smtClean="0"/>
              <a:t>aging</a:t>
            </a:r>
            <a:r>
              <a:rPr lang="en-GB" dirty="0" smtClean="0"/>
              <a:t> </a:t>
            </a:r>
            <a:r>
              <a:rPr lang="en-GB" dirty="0"/>
              <a:t>the wine has </a:t>
            </a:r>
            <a:r>
              <a:rPr lang="en-GB" dirty="0" smtClean="0"/>
              <a:t>received:</a:t>
            </a:r>
          </a:p>
          <a:p>
            <a:pPr marL="491490" lvl="2" indent="-285750">
              <a:buFont typeface="Courier New" panose="02070309020205020404" pitchFamily="49" charset="0"/>
              <a:buChar char="o"/>
            </a:pPr>
            <a:r>
              <a:rPr lang="en-GB" sz="1800" b="1" dirty="0" smtClean="0"/>
              <a:t>Vino </a:t>
            </a:r>
            <a:r>
              <a:rPr lang="en-GB" sz="1800" b="1" dirty="0" err="1"/>
              <a:t>joven</a:t>
            </a:r>
            <a:r>
              <a:rPr lang="en-GB" sz="1800" b="1" dirty="0"/>
              <a:t> </a:t>
            </a:r>
            <a:r>
              <a:rPr lang="en-GB" sz="1800" dirty="0"/>
              <a:t>("young wine</a:t>
            </a:r>
            <a:r>
              <a:rPr lang="en-GB" sz="1800" dirty="0" smtClean="0"/>
              <a:t>"): very </a:t>
            </a:r>
            <a:r>
              <a:rPr lang="en-GB" sz="1800" dirty="0"/>
              <a:t>little, if any, wood aging. </a:t>
            </a:r>
            <a:endParaRPr lang="en-GB" sz="1800" dirty="0" smtClean="0"/>
          </a:p>
          <a:p>
            <a:pPr marL="491490" lvl="2" indent="-285750">
              <a:buFont typeface="Courier New" panose="02070309020205020404" pitchFamily="49" charset="0"/>
              <a:buChar char="o"/>
            </a:pPr>
            <a:r>
              <a:rPr lang="en-GB" sz="1800" b="1" dirty="0" smtClean="0"/>
              <a:t>Crianza</a:t>
            </a:r>
            <a:r>
              <a:rPr lang="en-GB" sz="1800" dirty="0" smtClean="0"/>
              <a:t>:</a:t>
            </a:r>
          </a:p>
          <a:p>
            <a:pPr marL="697230" lvl="3" indent="-285750">
              <a:buFont typeface="Courier New" panose="02070309020205020404" pitchFamily="49" charset="0"/>
              <a:buChar char="o"/>
            </a:pPr>
            <a:r>
              <a:rPr lang="en-GB" sz="1800" dirty="0" smtClean="0"/>
              <a:t>Red wines: aged </a:t>
            </a:r>
            <a:r>
              <a:rPr lang="en-GB" sz="1800" dirty="0"/>
              <a:t>for 2 years with at least 6 months in oak. </a:t>
            </a:r>
            <a:endParaRPr lang="en-GB" sz="1800" dirty="0" smtClean="0"/>
          </a:p>
          <a:p>
            <a:pPr marL="697230" lvl="3" indent="-285750">
              <a:buFont typeface="Courier New" panose="02070309020205020404" pitchFamily="49" charset="0"/>
              <a:buChar char="o"/>
            </a:pPr>
            <a:r>
              <a:rPr lang="en-GB" sz="1800" dirty="0" smtClean="0"/>
              <a:t>Whites </a:t>
            </a:r>
            <a:r>
              <a:rPr lang="en-GB" sz="1800" dirty="0"/>
              <a:t>and </a:t>
            </a:r>
            <a:r>
              <a:rPr lang="en-GB" sz="1800" dirty="0" smtClean="0"/>
              <a:t>rosés: aged </a:t>
            </a:r>
            <a:r>
              <a:rPr lang="en-GB" sz="1800" dirty="0"/>
              <a:t>for at least 1 year with at least 6 months in </a:t>
            </a:r>
            <a:r>
              <a:rPr lang="en-GB" sz="1800" dirty="0" smtClean="0"/>
              <a:t>oak.</a:t>
            </a:r>
          </a:p>
          <a:p>
            <a:pPr marL="491490" lvl="2" indent="-285750">
              <a:buFont typeface="Courier New" panose="02070309020205020404" pitchFamily="49" charset="0"/>
              <a:buChar char="o"/>
            </a:pPr>
            <a:r>
              <a:rPr lang="en-GB" sz="1800" b="1" dirty="0" err="1" smtClean="0"/>
              <a:t>Reserva</a:t>
            </a:r>
            <a:r>
              <a:rPr lang="en-GB" sz="1800" dirty="0" smtClean="0"/>
              <a:t>:</a:t>
            </a:r>
          </a:p>
          <a:p>
            <a:pPr marL="697230" lvl="3" indent="-285750">
              <a:buFont typeface="Courier New" panose="02070309020205020404" pitchFamily="49" charset="0"/>
              <a:buChar char="o"/>
            </a:pPr>
            <a:r>
              <a:rPr lang="en-GB" sz="1800" dirty="0" smtClean="0"/>
              <a:t>Red wines: </a:t>
            </a:r>
            <a:r>
              <a:rPr lang="en-GB" sz="1800" dirty="0"/>
              <a:t>aged for at least 3 years with at least 1 year in oak. </a:t>
            </a:r>
            <a:endParaRPr lang="en-GB" sz="1800" dirty="0" smtClean="0"/>
          </a:p>
          <a:p>
            <a:pPr marL="697230" lvl="3" indent="-285750">
              <a:buFont typeface="Courier New" panose="02070309020205020404" pitchFamily="49" charset="0"/>
              <a:buChar char="o"/>
            </a:pPr>
            <a:r>
              <a:rPr lang="en-GB" sz="1800" dirty="0" smtClean="0"/>
              <a:t>Whites </a:t>
            </a:r>
            <a:r>
              <a:rPr lang="en-GB" sz="1800" dirty="0"/>
              <a:t>and </a:t>
            </a:r>
            <a:r>
              <a:rPr lang="en-GB" sz="1800" dirty="0" smtClean="0"/>
              <a:t>rosés: </a:t>
            </a:r>
            <a:r>
              <a:rPr lang="en-GB" sz="1800" dirty="0"/>
              <a:t>aged for at least 2 years with at least 6 months in </a:t>
            </a:r>
            <a:r>
              <a:rPr lang="en-GB" sz="1800" dirty="0" smtClean="0"/>
              <a:t>oak.</a:t>
            </a:r>
          </a:p>
          <a:p>
            <a:pPr marL="491490" lvl="2" indent="-285750">
              <a:buFont typeface="Courier New" panose="02070309020205020404" pitchFamily="49" charset="0"/>
              <a:buChar char="o"/>
            </a:pPr>
            <a:r>
              <a:rPr lang="en-GB" sz="1800" b="1" dirty="0" smtClean="0"/>
              <a:t>Gran </a:t>
            </a:r>
            <a:r>
              <a:rPr lang="en-GB" sz="1800" b="1" dirty="0" err="1" smtClean="0"/>
              <a:t>Reserva</a:t>
            </a:r>
            <a:r>
              <a:rPr lang="en-GB" sz="1800" dirty="0" smtClean="0"/>
              <a:t>:</a:t>
            </a:r>
          </a:p>
          <a:p>
            <a:pPr marL="697230" lvl="3" indent="-285750">
              <a:buFont typeface="Courier New" panose="02070309020205020404" pitchFamily="49" charset="0"/>
              <a:buChar char="o"/>
            </a:pPr>
            <a:r>
              <a:rPr lang="en-GB" sz="1800" dirty="0" smtClean="0"/>
              <a:t>Red wines: at </a:t>
            </a:r>
            <a:r>
              <a:rPr lang="en-GB" sz="1800" dirty="0"/>
              <a:t>least 5 years aging, 18 months of which in oak and a minimum of 36 months in the </a:t>
            </a:r>
            <a:r>
              <a:rPr lang="en-GB" sz="1800" dirty="0" smtClean="0"/>
              <a:t>bottle.</a:t>
            </a:r>
          </a:p>
          <a:p>
            <a:pPr marL="697230" lvl="3" indent="-285750">
              <a:buFont typeface="Courier New" panose="02070309020205020404" pitchFamily="49" charset="0"/>
              <a:buChar char="o"/>
            </a:pPr>
            <a:r>
              <a:rPr lang="en-GB" sz="1800" dirty="0" smtClean="0"/>
              <a:t>Whites </a:t>
            </a:r>
            <a:r>
              <a:rPr lang="en-GB" sz="1800" dirty="0"/>
              <a:t>and </a:t>
            </a:r>
            <a:r>
              <a:rPr lang="en-GB" sz="1800" dirty="0" smtClean="0"/>
              <a:t>rosés: aged </a:t>
            </a:r>
            <a:r>
              <a:rPr lang="en-GB" sz="1800" dirty="0"/>
              <a:t>for at least 4 years with at least 6 months in </a:t>
            </a:r>
            <a:r>
              <a:rPr lang="en-GB" sz="1800" dirty="0" smtClean="0"/>
              <a:t>oak</a:t>
            </a:r>
            <a:r>
              <a:rPr lang="en-GB" sz="1800" dirty="0"/>
              <a:t>.</a:t>
            </a:r>
            <a:endParaRPr lang="en-US" sz="1800" dirty="0" smtClean="0"/>
          </a:p>
        </p:txBody>
      </p:sp>
    </p:spTree>
    <p:extLst>
      <p:ext uri="{BB962C8B-B14F-4D97-AF65-F5344CB8AC3E}">
        <p14:creationId xmlns:p14="http://schemas.microsoft.com/office/powerpoint/2010/main" val="372485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6605"/>
          <a:stretch/>
        </p:blipFill>
        <p:spPr>
          <a:xfrm>
            <a:off x="1814829" y="1930868"/>
            <a:ext cx="5885618" cy="427086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386" b="100000" l="18100" r="96380"/>
                    </a14:imgEffect>
                  </a14:imgLayer>
                </a14:imgProps>
              </a:ext>
              <a:ext uri="{28A0092B-C50C-407E-A947-70E740481C1C}">
                <a14:useLocalDpi xmlns:a14="http://schemas.microsoft.com/office/drawing/2010/main" val="0"/>
              </a:ext>
            </a:extLst>
          </a:blip>
          <a:srcRect l="21684"/>
          <a:stretch/>
        </p:blipFill>
        <p:spPr>
          <a:xfrm>
            <a:off x="7267074" y="201930"/>
            <a:ext cx="1648575" cy="2171700"/>
          </a:xfrm>
          <a:prstGeom prst="rect">
            <a:avLst/>
          </a:prstGeom>
        </p:spPr>
      </p:pic>
      <p:sp>
        <p:nvSpPr>
          <p:cNvPr id="2" name="Title 1"/>
          <p:cNvSpPr>
            <a:spLocks noGrp="1"/>
          </p:cNvSpPr>
          <p:nvPr>
            <p:ph type="title"/>
          </p:nvPr>
        </p:nvSpPr>
        <p:spPr>
          <a:xfrm>
            <a:off x="857250" y="195715"/>
            <a:ext cx="7406640" cy="1356360"/>
          </a:xfrm>
        </p:spPr>
        <p:txBody>
          <a:bodyPr/>
          <a:lstStyle/>
          <a:p>
            <a:r>
              <a:rPr lang="en-US" dirty="0" smtClean="0"/>
              <a:t>Where are we going today?</a:t>
            </a:r>
            <a:endParaRPr lang="en-US" dirty="0"/>
          </a:p>
        </p:txBody>
      </p:sp>
      <p:cxnSp>
        <p:nvCxnSpPr>
          <p:cNvPr id="15" name="Straight Arrow Connector 14"/>
          <p:cNvCxnSpPr/>
          <p:nvPr/>
        </p:nvCxnSpPr>
        <p:spPr>
          <a:xfrm rot="-2940000" flipH="1" flipV="1">
            <a:off x="5596323" y="4137247"/>
            <a:ext cx="752882" cy="427914"/>
          </a:xfrm>
          <a:prstGeom prst="straightConnector1">
            <a:avLst/>
          </a:prstGeom>
          <a:ln w="53975">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980000" flipH="1">
            <a:off x="5090798" y="2357378"/>
            <a:ext cx="805113" cy="249656"/>
          </a:xfrm>
          <a:prstGeom prst="straightConnector1">
            <a:avLst/>
          </a:prstGeom>
          <a:ln w="53975">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79809" y="1837194"/>
            <a:ext cx="576939" cy="1463304"/>
          </a:xfrm>
          <a:prstGeom prst="straightConnector1">
            <a:avLst/>
          </a:prstGeom>
          <a:ln w="53975">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91642" y="1398166"/>
            <a:ext cx="508129" cy="1457205"/>
          </a:xfrm>
          <a:prstGeom prst="straightConnector1">
            <a:avLst/>
          </a:prstGeom>
          <a:ln w="53975">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9000000" flipH="1">
            <a:off x="1823312" y="2421160"/>
            <a:ext cx="805113" cy="249656"/>
          </a:xfrm>
          <a:prstGeom prst="straightConnector1">
            <a:avLst/>
          </a:prstGeom>
          <a:ln w="53975">
            <a:solidFill>
              <a:srgbClr val="0070C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5603" y="2170800"/>
            <a:ext cx="970137" cy="430887"/>
          </a:xfrm>
          <a:prstGeom prst="rect">
            <a:avLst/>
          </a:prstGeom>
          <a:noFill/>
        </p:spPr>
        <p:txBody>
          <a:bodyPr wrap="none" rtlCol="0">
            <a:spAutoFit/>
          </a:bodyPr>
          <a:lstStyle/>
          <a:p>
            <a:r>
              <a:rPr lang="nb-NO" sz="2200" dirty="0" smtClean="0"/>
              <a:t>Galicia</a:t>
            </a:r>
            <a:endParaRPr lang="en-US" sz="2200" dirty="0"/>
          </a:p>
        </p:txBody>
      </p:sp>
      <p:sp>
        <p:nvSpPr>
          <p:cNvPr id="16" name="TextBox 15"/>
          <p:cNvSpPr txBox="1"/>
          <p:nvPr/>
        </p:nvSpPr>
        <p:spPr>
          <a:xfrm>
            <a:off x="1497799" y="1494371"/>
            <a:ext cx="1789272" cy="430887"/>
          </a:xfrm>
          <a:prstGeom prst="rect">
            <a:avLst/>
          </a:prstGeom>
          <a:noFill/>
        </p:spPr>
        <p:txBody>
          <a:bodyPr wrap="none" rtlCol="0">
            <a:spAutoFit/>
          </a:bodyPr>
          <a:lstStyle/>
          <a:p>
            <a:r>
              <a:rPr lang="nb-NO" sz="2200" dirty="0" smtClean="0"/>
              <a:t>Castilla y </a:t>
            </a:r>
            <a:r>
              <a:rPr lang="nb-NO" sz="2200" dirty="0" err="1" smtClean="0"/>
              <a:t>león</a:t>
            </a:r>
            <a:endParaRPr lang="en-US" sz="2200" dirty="0"/>
          </a:p>
        </p:txBody>
      </p:sp>
      <p:sp>
        <p:nvSpPr>
          <p:cNvPr id="18" name="TextBox 17"/>
          <p:cNvSpPr txBox="1"/>
          <p:nvPr/>
        </p:nvSpPr>
        <p:spPr>
          <a:xfrm>
            <a:off x="3368824" y="1066646"/>
            <a:ext cx="1042273" cy="430887"/>
          </a:xfrm>
          <a:prstGeom prst="rect">
            <a:avLst/>
          </a:prstGeom>
          <a:noFill/>
        </p:spPr>
        <p:txBody>
          <a:bodyPr wrap="none" rtlCol="0">
            <a:spAutoFit/>
          </a:bodyPr>
          <a:lstStyle/>
          <a:p>
            <a:r>
              <a:rPr lang="nb-NO" sz="2200" dirty="0" smtClean="0"/>
              <a:t>La </a:t>
            </a:r>
            <a:r>
              <a:rPr lang="nb-NO" sz="2200" dirty="0" err="1" smtClean="0"/>
              <a:t>rioja</a:t>
            </a:r>
            <a:endParaRPr lang="en-US" sz="2200" dirty="0"/>
          </a:p>
        </p:txBody>
      </p:sp>
      <p:sp>
        <p:nvSpPr>
          <p:cNvPr id="21" name="TextBox 20"/>
          <p:cNvSpPr txBox="1"/>
          <p:nvPr/>
        </p:nvSpPr>
        <p:spPr>
          <a:xfrm>
            <a:off x="5746268" y="1862426"/>
            <a:ext cx="1114408" cy="430887"/>
          </a:xfrm>
          <a:prstGeom prst="rect">
            <a:avLst/>
          </a:prstGeom>
          <a:noFill/>
        </p:spPr>
        <p:txBody>
          <a:bodyPr wrap="none" rtlCol="0">
            <a:spAutoFit/>
          </a:bodyPr>
          <a:lstStyle/>
          <a:p>
            <a:r>
              <a:rPr lang="nb-NO" sz="2200" dirty="0" smtClean="0"/>
              <a:t>Navarra</a:t>
            </a:r>
            <a:endParaRPr lang="en-US" sz="2200" dirty="0"/>
          </a:p>
        </p:txBody>
      </p:sp>
      <p:sp>
        <p:nvSpPr>
          <p:cNvPr id="22" name="TextBox 21"/>
          <p:cNvSpPr txBox="1"/>
          <p:nvPr/>
        </p:nvSpPr>
        <p:spPr>
          <a:xfrm>
            <a:off x="6298337" y="3870560"/>
            <a:ext cx="1176925" cy="430887"/>
          </a:xfrm>
          <a:prstGeom prst="rect">
            <a:avLst/>
          </a:prstGeom>
          <a:noFill/>
        </p:spPr>
        <p:txBody>
          <a:bodyPr wrap="none" rtlCol="0">
            <a:spAutoFit/>
          </a:bodyPr>
          <a:lstStyle/>
          <a:p>
            <a:pPr algn="ctr"/>
            <a:r>
              <a:rPr lang="nb-NO" sz="2200" dirty="0" smtClean="0"/>
              <a:t>Valencia</a:t>
            </a:r>
            <a:endParaRPr lang="en-US" sz="2200" dirty="0"/>
          </a:p>
        </p:txBody>
      </p:sp>
    </p:spTree>
    <p:extLst>
      <p:ext uri="{BB962C8B-B14F-4D97-AF65-F5344CB8AC3E}">
        <p14:creationId xmlns:p14="http://schemas.microsoft.com/office/powerpoint/2010/main" val="3975314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1411" y="1141432"/>
            <a:ext cx="3810572" cy="3110671"/>
          </a:xfrm>
          <a:prstGeom prst="rect">
            <a:avLst/>
          </a:prstGeom>
        </p:spPr>
      </p:pic>
      <p:sp>
        <p:nvSpPr>
          <p:cNvPr id="5" name="Content Placeholder 4"/>
          <p:cNvSpPr>
            <a:spLocks noGrp="1"/>
          </p:cNvSpPr>
          <p:nvPr>
            <p:ph idx="1"/>
          </p:nvPr>
        </p:nvSpPr>
        <p:spPr>
          <a:xfrm>
            <a:off x="345190" y="1309036"/>
            <a:ext cx="4881327" cy="5064141"/>
          </a:xfrm>
        </p:spPr>
        <p:txBody>
          <a:bodyPr/>
          <a:lstStyle/>
          <a:p>
            <a:r>
              <a:rPr lang="en-GB" dirty="0" smtClean="0"/>
              <a:t>Very </a:t>
            </a:r>
            <a:r>
              <a:rPr lang="en-GB" dirty="0"/>
              <a:t>unlike the rest of Spain, </a:t>
            </a:r>
            <a:r>
              <a:rPr lang="en-GB" dirty="0" smtClean="0"/>
              <a:t>the northwest is </a:t>
            </a:r>
            <a:r>
              <a:rPr lang="en-GB" dirty="0"/>
              <a:t>where lush green valleys are plentiful and cool and misty climate necessitates a focus upon earlier-ripening grapes. </a:t>
            </a:r>
            <a:endParaRPr lang="en-GB" dirty="0" smtClean="0"/>
          </a:p>
          <a:p>
            <a:r>
              <a:rPr lang="en-GB" dirty="0" smtClean="0"/>
              <a:t>The </a:t>
            </a:r>
            <a:r>
              <a:rPr lang="en-GB" dirty="0"/>
              <a:t>area specializes in zesty white wines and a few aromatic red wines made with </a:t>
            </a:r>
            <a:r>
              <a:rPr lang="en-GB" dirty="0" err="1" smtClean="0"/>
              <a:t>Mencía</a:t>
            </a:r>
            <a:r>
              <a:rPr lang="en-GB" dirty="0" smtClean="0"/>
              <a:t>.</a:t>
            </a:r>
          </a:p>
          <a:p>
            <a:r>
              <a:rPr lang="en-GB" dirty="0" err="1"/>
              <a:t>Albariño</a:t>
            </a:r>
            <a:r>
              <a:rPr lang="en-GB" dirty="0"/>
              <a:t> is the champion grape of the sub-region called Rias </a:t>
            </a:r>
            <a:r>
              <a:rPr lang="en-GB" dirty="0" err="1"/>
              <a:t>Baixas</a:t>
            </a:r>
            <a:r>
              <a:rPr lang="en-GB" dirty="0"/>
              <a:t>, which skirts the coast.</a:t>
            </a:r>
          </a:p>
        </p:txBody>
      </p:sp>
      <p:sp>
        <p:nvSpPr>
          <p:cNvPr id="2" name="Title 1"/>
          <p:cNvSpPr>
            <a:spLocks noGrp="1"/>
          </p:cNvSpPr>
          <p:nvPr>
            <p:ph type="title"/>
          </p:nvPr>
        </p:nvSpPr>
        <p:spPr>
          <a:xfrm>
            <a:off x="868680" y="189327"/>
            <a:ext cx="7406640" cy="1356360"/>
          </a:xfrm>
        </p:spPr>
        <p:txBody>
          <a:bodyPr/>
          <a:lstStyle/>
          <a:p>
            <a:pPr algn="ctr"/>
            <a:r>
              <a:rPr lang="en-US" dirty="0" smtClean="0"/>
              <a:t>Green Spain (Galicia)</a:t>
            </a:r>
            <a:endParaRPr lang="en-US" dirty="0"/>
          </a:p>
        </p:txBody>
      </p:sp>
      <p:pic>
        <p:nvPicPr>
          <p:cNvPr id="3" name="Picture 2"/>
          <p:cNvPicPr>
            <a:picLocks noChangeAspect="1"/>
          </p:cNvPicPr>
          <p:nvPr/>
        </p:nvPicPr>
        <p:blipFill>
          <a:blip r:embed="rId3"/>
          <a:stretch>
            <a:fillRect/>
          </a:stretch>
        </p:blipFill>
        <p:spPr>
          <a:xfrm>
            <a:off x="5466808" y="4675453"/>
            <a:ext cx="3305175" cy="1590675"/>
          </a:xfrm>
          <a:prstGeom prst="rect">
            <a:avLst/>
          </a:prstGeom>
        </p:spPr>
      </p:pic>
      <p:pic>
        <p:nvPicPr>
          <p:cNvPr id="6" name="Picture 5"/>
          <p:cNvPicPr>
            <a:picLocks noChangeAspect="1"/>
          </p:cNvPicPr>
          <p:nvPr/>
        </p:nvPicPr>
        <p:blipFill>
          <a:blip r:embed="rId4"/>
          <a:stretch>
            <a:fillRect/>
          </a:stretch>
        </p:blipFill>
        <p:spPr>
          <a:xfrm>
            <a:off x="474517" y="4714222"/>
            <a:ext cx="4752000" cy="1878891"/>
          </a:xfrm>
          <a:prstGeom prst="rect">
            <a:avLst/>
          </a:prstGeom>
        </p:spPr>
      </p:pic>
    </p:spTree>
    <p:extLst>
      <p:ext uri="{BB962C8B-B14F-4D97-AF65-F5344CB8AC3E}">
        <p14:creationId xmlns:p14="http://schemas.microsoft.com/office/powerpoint/2010/main" val="2472903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64436" y="1106424"/>
            <a:ext cx="3938941" cy="3208210"/>
          </a:xfrm>
          <a:prstGeom prst="rect">
            <a:avLst/>
          </a:prstGeom>
        </p:spPr>
      </p:pic>
      <p:sp>
        <p:nvSpPr>
          <p:cNvPr id="2" name="Title 1"/>
          <p:cNvSpPr>
            <a:spLocks noGrp="1"/>
          </p:cNvSpPr>
          <p:nvPr>
            <p:ph type="title"/>
          </p:nvPr>
        </p:nvSpPr>
        <p:spPr>
          <a:xfrm>
            <a:off x="868680" y="193309"/>
            <a:ext cx="7406640" cy="1356360"/>
          </a:xfrm>
        </p:spPr>
        <p:txBody>
          <a:bodyPr/>
          <a:lstStyle/>
          <a:p>
            <a:pPr algn="ctr"/>
            <a:r>
              <a:rPr lang="en-US" dirty="0" smtClean="0"/>
              <a:t>Mediterranean Coast (Valencia) </a:t>
            </a:r>
            <a:endParaRPr lang="en-US" dirty="0"/>
          </a:p>
        </p:txBody>
      </p:sp>
      <p:pic>
        <p:nvPicPr>
          <p:cNvPr id="4" name="Picture 3"/>
          <p:cNvPicPr>
            <a:picLocks noChangeAspect="1"/>
          </p:cNvPicPr>
          <p:nvPr/>
        </p:nvPicPr>
        <p:blipFill>
          <a:blip r:embed="rId3"/>
          <a:stretch>
            <a:fillRect/>
          </a:stretch>
        </p:blipFill>
        <p:spPr>
          <a:xfrm>
            <a:off x="5391340" y="5260848"/>
            <a:ext cx="3324225" cy="1219200"/>
          </a:xfrm>
          <a:prstGeom prst="rect">
            <a:avLst/>
          </a:prstGeom>
        </p:spPr>
      </p:pic>
      <p:pic>
        <p:nvPicPr>
          <p:cNvPr id="6" name="Picture 5"/>
          <p:cNvPicPr>
            <a:picLocks noChangeAspect="1"/>
          </p:cNvPicPr>
          <p:nvPr/>
        </p:nvPicPr>
        <p:blipFill>
          <a:blip r:embed="rId4"/>
          <a:stretch>
            <a:fillRect/>
          </a:stretch>
        </p:blipFill>
        <p:spPr>
          <a:xfrm>
            <a:off x="474517" y="4707163"/>
            <a:ext cx="4823841" cy="1885950"/>
          </a:xfrm>
          <a:prstGeom prst="rect">
            <a:avLst/>
          </a:prstGeom>
        </p:spPr>
      </p:pic>
      <p:sp>
        <p:nvSpPr>
          <p:cNvPr id="3" name="Content Placeholder 2"/>
          <p:cNvSpPr>
            <a:spLocks noGrp="1"/>
          </p:cNvSpPr>
          <p:nvPr>
            <p:ph idx="1"/>
          </p:nvPr>
        </p:nvSpPr>
        <p:spPr>
          <a:xfrm>
            <a:off x="381533" y="1280160"/>
            <a:ext cx="8021321" cy="5056632"/>
          </a:xfrm>
        </p:spPr>
        <p:txBody>
          <a:bodyPr>
            <a:normAutofit/>
          </a:bodyPr>
          <a:lstStyle/>
          <a:p>
            <a:r>
              <a:rPr lang="en-GB" dirty="0" smtClean="0"/>
              <a:t>White </a:t>
            </a:r>
            <a:r>
              <a:rPr lang="en-GB" dirty="0"/>
              <a:t>wines prosper in a number of sites </a:t>
            </a:r>
            <a:r>
              <a:rPr lang="en-GB" dirty="0" smtClean="0"/>
              <a:t/>
            </a:r>
            <a:br>
              <a:rPr lang="en-GB" dirty="0" smtClean="0"/>
            </a:br>
            <a:r>
              <a:rPr lang="en-GB" dirty="0" smtClean="0"/>
              <a:t>along </a:t>
            </a:r>
            <a:r>
              <a:rPr lang="en-GB" dirty="0"/>
              <a:t>the Mediterranean, though not as </a:t>
            </a:r>
            <a:r>
              <a:rPr lang="en-GB" dirty="0" smtClean="0"/>
              <a:t/>
            </a:r>
            <a:br>
              <a:rPr lang="en-GB" dirty="0" smtClean="0"/>
            </a:br>
            <a:r>
              <a:rPr lang="en-GB" dirty="0" smtClean="0"/>
              <a:t>frequently </a:t>
            </a:r>
            <a:r>
              <a:rPr lang="en-GB" dirty="0"/>
              <a:t>as the reds</a:t>
            </a:r>
            <a:r>
              <a:rPr lang="en-GB" dirty="0" smtClean="0"/>
              <a:t>.</a:t>
            </a:r>
          </a:p>
          <a:p>
            <a:r>
              <a:rPr lang="en-GB" dirty="0"/>
              <a:t>Garnacha is far more planted than is </a:t>
            </a:r>
            <a:r>
              <a:rPr lang="en-GB" dirty="0" smtClean="0"/>
              <a:t/>
            </a:r>
            <a:br>
              <a:rPr lang="en-GB" dirty="0" smtClean="0"/>
            </a:br>
            <a:r>
              <a:rPr lang="en-GB" dirty="0" smtClean="0"/>
              <a:t>Tempranillo</a:t>
            </a:r>
            <a:r>
              <a:rPr lang="en-GB" dirty="0"/>
              <a:t>. Syrah and Bordeaux varieties </a:t>
            </a:r>
            <a:r>
              <a:rPr lang="en-GB" dirty="0" smtClean="0"/>
              <a:t/>
            </a:r>
            <a:br>
              <a:rPr lang="en-GB" dirty="0" smtClean="0"/>
            </a:br>
            <a:r>
              <a:rPr lang="en-GB" dirty="0" smtClean="0"/>
              <a:t>show </a:t>
            </a:r>
            <a:r>
              <a:rPr lang="en-GB" dirty="0"/>
              <a:t>up in more elevated and protected sites</a:t>
            </a:r>
            <a:r>
              <a:rPr lang="en-GB" dirty="0" smtClean="0"/>
              <a:t>.</a:t>
            </a:r>
            <a:endParaRPr lang="en-GB" dirty="0"/>
          </a:p>
          <a:p>
            <a:r>
              <a:rPr lang="en-GB" dirty="0" smtClean="0"/>
              <a:t>Catalonia </a:t>
            </a:r>
            <a:r>
              <a:rPr lang="en-GB" dirty="0"/>
              <a:t>is known for Cava (Spanish </a:t>
            </a:r>
            <a:r>
              <a:rPr lang="en-GB" dirty="0" smtClean="0"/>
              <a:t/>
            </a:r>
            <a:br>
              <a:rPr lang="en-GB" dirty="0" smtClean="0"/>
            </a:br>
            <a:r>
              <a:rPr lang="en-GB" dirty="0" smtClean="0"/>
              <a:t>sparkling </a:t>
            </a:r>
            <a:r>
              <a:rPr lang="en-GB" dirty="0"/>
              <a:t>wine) and a highly acclaimed red </a:t>
            </a:r>
            <a:r>
              <a:rPr lang="en-GB" dirty="0" smtClean="0"/>
              <a:t/>
            </a:r>
            <a:br>
              <a:rPr lang="en-GB" dirty="0" smtClean="0"/>
            </a:br>
            <a:r>
              <a:rPr lang="en-GB" dirty="0" smtClean="0"/>
              <a:t>wine subzone</a:t>
            </a:r>
            <a:r>
              <a:rPr lang="en-GB" dirty="0"/>
              <a:t>, </a:t>
            </a:r>
            <a:r>
              <a:rPr lang="en-GB" dirty="0" err="1"/>
              <a:t>Priorat</a:t>
            </a:r>
            <a:r>
              <a:rPr lang="en-GB" dirty="0"/>
              <a:t>. Valencia and Murcia are </a:t>
            </a:r>
            <a:r>
              <a:rPr lang="en-GB" dirty="0" smtClean="0"/>
              <a:t/>
            </a:r>
            <a:br>
              <a:rPr lang="en-GB" dirty="0" smtClean="0"/>
            </a:br>
            <a:r>
              <a:rPr lang="en-GB" dirty="0" smtClean="0"/>
              <a:t>warmer </a:t>
            </a:r>
            <a:r>
              <a:rPr lang="en-GB" dirty="0"/>
              <a:t>growing regions that produce a bulk of value wines from deep red </a:t>
            </a:r>
            <a:r>
              <a:rPr lang="en-GB" dirty="0" err="1"/>
              <a:t>Monastrell</a:t>
            </a:r>
            <a:r>
              <a:rPr lang="en-GB" dirty="0"/>
              <a:t> to aromatic white </a:t>
            </a:r>
            <a:r>
              <a:rPr lang="en-GB" dirty="0" err="1"/>
              <a:t>Malvasia</a:t>
            </a:r>
            <a:r>
              <a:rPr lang="en-GB" dirty="0"/>
              <a:t> and the widely planted </a:t>
            </a:r>
            <a:r>
              <a:rPr lang="en-GB" dirty="0" err="1"/>
              <a:t>Airén</a:t>
            </a:r>
            <a:r>
              <a:rPr lang="en-GB" dirty="0"/>
              <a:t>.</a:t>
            </a:r>
          </a:p>
        </p:txBody>
      </p:sp>
    </p:spTree>
    <p:extLst>
      <p:ext uri="{BB962C8B-B14F-4D97-AF65-F5344CB8AC3E}">
        <p14:creationId xmlns:p14="http://schemas.microsoft.com/office/powerpoint/2010/main" val="2819388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142690" y="1016345"/>
            <a:ext cx="3687735" cy="2836164"/>
          </a:xfrm>
          <a:prstGeom prst="rect">
            <a:avLst/>
          </a:prstGeom>
        </p:spPr>
      </p:pic>
      <p:sp>
        <p:nvSpPr>
          <p:cNvPr id="2" name="Title 1"/>
          <p:cNvSpPr>
            <a:spLocks noGrp="1"/>
          </p:cNvSpPr>
          <p:nvPr>
            <p:ph type="title"/>
          </p:nvPr>
        </p:nvSpPr>
        <p:spPr>
          <a:xfrm>
            <a:off x="182880" y="196677"/>
            <a:ext cx="8778240" cy="1356360"/>
          </a:xfrm>
        </p:spPr>
        <p:txBody>
          <a:bodyPr/>
          <a:lstStyle/>
          <a:p>
            <a:pPr algn="ctr"/>
            <a:r>
              <a:rPr lang="en-US" dirty="0" smtClean="0"/>
              <a:t>Ebro River Valley (La rioja and Navarra)</a:t>
            </a:r>
            <a:endParaRPr lang="en-US" dirty="0"/>
          </a:p>
        </p:txBody>
      </p:sp>
      <p:pic>
        <p:nvPicPr>
          <p:cNvPr id="7" name="Picture 6"/>
          <p:cNvPicPr>
            <a:picLocks noChangeAspect="1"/>
          </p:cNvPicPr>
          <p:nvPr/>
        </p:nvPicPr>
        <p:blipFill>
          <a:blip r:embed="rId3"/>
          <a:stretch>
            <a:fillRect/>
          </a:stretch>
        </p:blipFill>
        <p:spPr>
          <a:xfrm>
            <a:off x="5504027" y="5392331"/>
            <a:ext cx="3257550" cy="1238250"/>
          </a:xfrm>
          <a:prstGeom prst="rect">
            <a:avLst/>
          </a:prstGeom>
        </p:spPr>
      </p:pic>
      <p:pic>
        <p:nvPicPr>
          <p:cNvPr id="8" name="Picture 7"/>
          <p:cNvPicPr>
            <a:picLocks noChangeAspect="1"/>
          </p:cNvPicPr>
          <p:nvPr/>
        </p:nvPicPr>
        <p:blipFill>
          <a:blip r:embed="rId4"/>
          <a:stretch>
            <a:fillRect/>
          </a:stretch>
        </p:blipFill>
        <p:spPr>
          <a:xfrm>
            <a:off x="5504027" y="3688880"/>
            <a:ext cx="3286125" cy="1638300"/>
          </a:xfrm>
          <a:prstGeom prst="rect">
            <a:avLst/>
          </a:prstGeom>
        </p:spPr>
      </p:pic>
      <p:pic>
        <p:nvPicPr>
          <p:cNvPr id="4" name="Picture 3"/>
          <p:cNvPicPr>
            <a:picLocks noChangeAspect="1"/>
          </p:cNvPicPr>
          <p:nvPr/>
        </p:nvPicPr>
        <p:blipFill>
          <a:blip r:embed="rId5"/>
          <a:stretch>
            <a:fillRect/>
          </a:stretch>
        </p:blipFill>
        <p:spPr>
          <a:xfrm>
            <a:off x="472421" y="4700876"/>
            <a:ext cx="4825937" cy="1892237"/>
          </a:xfrm>
          <a:prstGeom prst="rect">
            <a:avLst/>
          </a:prstGeom>
        </p:spPr>
      </p:pic>
      <p:sp>
        <p:nvSpPr>
          <p:cNvPr id="3" name="Content Placeholder 2"/>
          <p:cNvSpPr>
            <a:spLocks noGrp="1"/>
          </p:cNvSpPr>
          <p:nvPr>
            <p:ph idx="1"/>
          </p:nvPr>
        </p:nvSpPr>
        <p:spPr>
          <a:xfrm>
            <a:off x="182880" y="1774418"/>
            <a:ext cx="5447899" cy="4791456"/>
          </a:xfrm>
        </p:spPr>
        <p:txBody>
          <a:bodyPr>
            <a:normAutofit/>
          </a:bodyPr>
          <a:lstStyle/>
          <a:p>
            <a:r>
              <a:rPr lang="en-GB" dirty="0" smtClean="0"/>
              <a:t>The sub-regions </a:t>
            </a:r>
            <a:r>
              <a:rPr lang="en-GB" dirty="0"/>
              <a:t>of La </a:t>
            </a:r>
            <a:r>
              <a:rPr lang="en-GB" dirty="0" smtClean="0"/>
              <a:t>rioja </a:t>
            </a:r>
            <a:r>
              <a:rPr lang="en-GB" dirty="0"/>
              <a:t>and Navarra are found in the Ebro River Valley. </a:t>
            </a:r>
            <a:endParaRPr lang="en-GB" dirty="0" smtClean="0"/>
          </a:p>
          <a:p>
            <a:r>
              <a:rPr lang="en-GB" dirty="0" smtClean="0"/>
              <a:t>La </a:t>
            </a:r>
            <a:r>
              <a:rPr lang="en-GB" dirty="0" smtClean="0"/>
              <a:t>rioja is known for red wine, Rioja. </a:t>
            </a:r>
            <a:endParaRPr lang="en-GB" dirty="0" smtClean="0"/>
          </a:p>
          <a:p>
            <a:r>
              <a:rPr lang="en-GB" dirty="0" smtClean="0"/>
              <a:t>Navarra </a:t>
            </a:r>
            <a:r>
              <a:rPr lang="en-GB" dirty="0"/>
              <a:t>is known mostly for </a:t>
            </a:r>
            <a:r>
              <a:rPr lang="en-GB" dirty="0" smtClean="0"/>
              <a:t>rosé </a:t>
            </a:r>
            <a:r>
              <a:rPr lang="en-GB" dirty="0"/>
              <a:t>wine made with </a:t>
            </a:r>
            <a:r>
              <a:rPr lang="en-GB" dirty="0" smtClean="0"/>
              <a:t>Garnacha and </a:t>
            </a:r>
            <a:r>
              <a:rPr lang="en-GB" dirty="0"/>
              <a:t>oak-aged white </a:t>
            </a:r>
            <a:r>
              <a:rPr lang="en-GB" dirty="0" smtClean="0"/>
              <a:t>wines. </a:t>
            </a:r>
          </a:p>
          <a:p>
            <a:r>
              <a:rPr lang="en-GB" dirty="0" smtClean="0"/>
              <a:t>Tempranillo </a:t>
            </a:r>
            <a:r>
              <a:rPr lang="en-GB" dirty="0"/>
              <a:t>is king, certainly, but Garnacha, </a:t>
            </a:r>
            <a:r>
              <a:rPr lang="en-GB" dirty="0" err="1" smtClean="0"/>
              <a:t>Mazuelo</a:t>
            </a:r>
            <a:r>
              <a:rPr lang="en-GB" dirty="0" smtClean="0"/>
              <a:t>, and </a:t>
            </a:r>
            <a:r>
              <a:rPr lang="en-GB" dirty="0" err="1"/>
              <a:t>Graciano</a:t>
            </a:r>
            <a:r>
              <a:rPr lang="en-GB" dirty="0"/>
              <a:t> </a:t>
            </a:r>
            <a:r>
              <a:rPr lang="en-GB" dirty="0" smtClean="0"/>
              <a:t>are emerging.</a:t>
            </a:r>
            <a:endParaRPr lang="en-GB" dirty="0"/>
          </a:p>
        </p:txBody>
      </p:sp>
    </p:spTree>
    <p:extLst>
      <p:ext uri="{BB962C8B-B14F-4D97-AF65-F5344CB8AC3E}">
        <p14:creationId xmlns:p14="http://schemas.microsoft.com/office/powerpoint/2010/main" val="3658631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0"/>
            <a:ext cx="7406640" cy="1356360"/>
          </a:xfrm>
        </p:spPr>
        <p:txBody>
          <a:bodyPr/>
          <a:lstStyle/>
          <a:p>
            <a:pPr algn="ctr"/>
            <a:r>
              <a:rPr lang="en-US" dirty="0" smtClean="0"/>
              <a:t>Duero river region (</a:t>
            </a:r>
            <a:r>
              <a:rPr lang="en-US" dirty="0" err="1" smtClean="0"/>
              <a:t>Castilla</a:t>
            </a:r>
            <a:r>
              <a:rPr lang="en-US" dirty="0" smtClean="0"/>
              <a:t> y Le</a:t>
            </a:r>
            <a:r>
              <a:rPr lang="es-ES" dirty="0" err="1" smtClean="0"/>
              <a:t>ón</a:t>
            </a:r>
            <a:r>
              <a:rPr lang="en-US" dirty="0" smtClean="0"/>
              <a:t>)</a:t>
            </a:r>
            <a:endParaRPr lang="en-US" dirty="0"/>
          </a:p>
        </p:txBody>
      </p:sp>
      <p:pic>
        <p:nvPicPr>
          <p:cNvPr id="3" name="Picture 2"/>
          <p:cNvPicPr>
            <a:picLocks noChangeAspect="1"/>
          </p:cNvPicPr>
          <p:nvPr/>
        </p:nvPicPr>
        <p:blipFill>
          <a:blip r:embed="rId2"/>
          <a:stretch>
            <a:fillRect/>
          </a:stretch>
        </p:blipFill>
        <p:spPr>
          <a:xfrm>
            <a:off x="5512308" y="5439537"/>
            <a:ext cx="3276600" cy="971550"/>
          </a:xfrm>
          <a:prstGeom prst="rect">
            <a:avLst/>
          </a:prstGeom>
        </p:spPr>
      </p:pic>
      <p:pic>
        <p:nvPicPr>
          <p:cNvPr id="6" name="Picture 5"/>
          <p:cNvPicPr>
            <a:picLocks noChangeAspect="1"/>
          </p:cNvPicPr>
          <p:nvPr/>
        </p:nvPicPr>
        <p:blipFill>
          <a:blip r:embed="rId3"/>
          <a:stretch>
            <a:fillRect/>
          </a:stretch>
        </p:blipFill>
        <p:spPr>
          <a:xfrm>
            <a:off x="4901659" y="1013095"/>
            <a:ext cx="3984311" cy="3054344"/>
          </a:xfrm>
          <a:prstGeom prst="rect">
            <a:avLst/>
          </a:prstGeom>
        </p:spPr>
      </p:pic>
      <p:pic>
        <p:nvPicPr>
          <p:cNvPr id="4" name="Picture 3"/>
          <p:cNvPicPr>
            <a:picLocks noChangeAspect="1"/>
          </p:cNvPicPr>
          <p:nvPr/>
        </p:nvPicPr>
        <p:blipFill>
          <a:blip r:embed="rId4"/>
          <a:stretch>
            <a:fillRect/>
          </a:stretch>
        </p:blipFill>
        <p:spPr>
          <a:xfrm>
            <a:off x="474517" y="4702972"/>
            <a:ext cx="4823841" cy="1890141"/>
          </a:xfrm>
          <a:prstGeom prst="rect">
            <a:avLst/>
          </a:prstGeom>
        </p:spPr>
      </p:pic>
      <p:sp>
        <p:nvSpPr>
          <p:cNvPr id="5" name="Content Placeholder 4"/>
          <p:cNvSpPr>
            <a:spLocks noGrp="1"/>
          </p:cNvSpPr>
          <p:nvPr>
            <p:ph idx="1"/>
          </p:nvPr>
        </p:nvSpPr>
        <p:spPr>
          <a:xfrm>
            <a:off x="211755" y="1087655"/>
            <a:ext cx="5226519" cy="4351882"/>
          </a:xfrm>
        </p:spPr>
        <p:txBody>
          <a:bodyPr>
            <a:normAutofit/>
          </a:bodyPr>
          <a:lstStyle/>
          <a:p>
            <a:r>
              <a:rPr lang="en-GB" dirty="0" smtClean="0"/>
              <a:t>The </a:t>
            </a:r>
            <a:r>
              <a:rPr lang="en-GB" dirty="0"/>
              <a:t>wine grape of this region is Tempranillo </a:t>
            </a:r>
            <a:r>
              <a:rPr lang="en-GB" dirty="0" smtClean="0"/>
              <a:t/>
            </a:r>
            <a:br>
              <a:rPr lang="en-GB" dirty="0" smtClean="0"/>
            </a:br>
            <a:r>
              <a:rPr lang="en-GB" dirty="0" smtClean="0"/>
              <a:t>and </a:t>
            </a:r>
            <a:r>
              <a:rPr lang="en-GB" dirty="0"/>
              <a:t>in Toro it’s called </a:t>
            </a:r>
            <a:r>
              <a:rPr lang="en-GB" dirty="0" err="1"/>
              <a:t>Tinta</a:t>
            </a:r>
            <a:r>
              <a:rPr lang="en-GB" dirty="0"/>
              <a:t> de Toro, where it </a:t>
            </a:r>
            <a:r>
              <a:rPr lang="en-GB" dirty="0" smtClean="0"/>
              <a:t/>
            </a:r>
            <a:br>
              <a:rPr lang="en-GB" dirty="0" smtClean="0"/>
            </a:br>
            <a:r>
              <a:rPr lang="en-GB" dirty="0" smtClean="0"/>
              <a:t>is </a:t>
            </a:r>
            <a:r>
              <a:rPr lang="en-GB" dirty="0"/>
              <a:t>considered to be a slight mutation of the </a:t>
            </a:r>
            <a:r>
              <a:rPr lang="en-GB" dirty="0" smtClean="0"/>
              <a:t/>
            </a:r>
            <a:br>
              <a:rPr lang="en-GB" dirty="0" smtClean="0"/>
            </a:br>
            <a:r>
              <a:rPr lang="en-GB" dirty="0" smtClean="0"/>
              <a:t>Tempranillo </a:t>
            </a:r>
            <a:r>
              <a:rPr lang="en-GB" dirty="0"/>
              <a:t>grape. </a:t>
            </a:r>
            <a:endParaRPr lang="en-GB" dirty="0" smtClean="0"/>
          </a:p>
          <a:p>
            <a:r>
              <a:rPr lang="en-GB" dirty="0" smtClean="0"/>
              <a:t>Ribera </a:t>
            </a:r>
            <a:r>
              <a:rPr lang="en-GB" dirty="0"/>
              <a:t>del Duero is home to one of the </a:t>
            </a:r>
            <a:r>
              <a:rPr lang="en-GB" dirty="0" smtClean="0"/>
              <a:t/>
            </a:r>
            <a:br>
              <a:rPr lang="en-GB" dirty="0" smtClean="0"/>
            </a:br>
            <a:r>
              <a:rPr lang="en-GB" dirty="0" smtClean="0"/>
              <a:t>most </a:t>
            </a:r>
            <a:r>
              <a:rPr lang="en-GB" dirty="0"/>
              <a:t>famous wineries in Spain: Vega Sicilia</a:t>
            </a:r>
            <a:r>
              <a:rPr lang="en-GB" dirty="0" smtClean="0"/>
              <a:t>.</a:t>
            </a:r>
          </a:p>
          <a:p>
            <a:r>
              <a:rPr lang="en-GB" dirty="0" smtClean="0"/>
              <a:t>In this </a:t>
            </a:r>
            <a:r>
              <a:rPr lang="en-GB" dirty="0"/>
              <a:t>high elevation </a:t>
            </a:r>
            <a:r>
              <a:rPr lang="en-GB" dirty="0" smtClean="0"/>
              <a:t>viticulture, </a:t>
            </a:r>
            <a:r>
              <a:rPr lang="en-GB" dirty="0"/>
              <a:t>days are </a:t>
            </a:r>
            <a:r>
              <a:rPr lang="en-GB" dirty="0" smtClean="0"/>
              <a:t>hot</a:t>
            </a:r>
            <a:r>
              <a:rPr lang="en-GB" dirty="0"/>
              <a:t>; nights are cold. Ripening is slowed; the wines become rich and ripe but hang on to their dusty, astringent structure</a:t>
            </a:r>
            <a:r>
              <a:rPr lang="en-GB" dirty="0" smtClean="0"/>
              <a:t>.</a:t>
            </a:r>
            <a:endParaRPr lang="en-GB" dirty="0"/>
          </a:p>
        </p:txBody>
      </p:sp>
    </p:spTree>
    <p:extLst>
      <p:ext uri="{BB962C8B-B14F-4D97-AF65-F5344CB8AC3E}">
        <p14:creationId xmlns:p14="http://schemas.microsoft.com/office/powerpoint/2010/main" val="345829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06"/>
          <a:stretch/>
        </p:blipFill>
        <p:spPr>
          <a:xfrm>
            <a:off x="300792" y="1063849"/>
            <a:ext cx="6834558" cy="559875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845" y="2455545"/>
            <a:ext cx="1721068" cy="1946910"/>
          </a:xfrm>
          <a:prstGeom prst="rect">
            <a:avLst/>
          </a:prstGeom>
        </p:spPr>
      </p:pic>
      <p:sp>
        <p:nvSpPr>
          <p:cNvPr id="5" name="Title 1"/>
          <p:cNvSpPr txBox="1">
            <a:spLocks/>
          </p:cNvSpPr>
          <p:nvPr/>
        </p:nvSpPr>
        <p:spPr>
          <a:xfrm>
            <a:off x="1009650" y="179322"/>
            <a:ext cx="7406640"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nb-NO" dirty="0" smtClean="0"/>
              <a:t>Basics </a:t>
            </a:r>
            <a:r>
              <a:rPr lang="nb-NO" dirty="0" err="1" smtClean="0"/>
              <a:t>of</a:t>
            </a:r>
            <a:r>
              <a:rPr lang="nb-NO" dirty="0" smtClean="0"/>
              <a:t> tasting</a:t>
            </a:r>
            <a:endParaRPr lang="en-US" dirty="0"/>
          </a:p>
        </p:txBody>
      </p:sp>
    </p:spTree>
    <p:extLst>
      <p:ext uri="{BB962C8B-B14F-4D97-AF65-F5344CB8AC3E}">
        <p14:creationId xmlns:p14="http://schemas.microsoft.com/office/powerpoint/2010/main" val="2612376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3" name="Content Placeholder 2"/>
          <p:cNvSpPr>
            <a:spLocks noGrp="1"/>
          </p:cNvSpPr>
          <p:nvPr>
            <p:ph idx="1"/>
          </p:nvPr>
        </p:nvSpPr>
        <p:spPr>
          <a:xfrm>
            <a:off x="529389" y="1337913"/>
            <a:ext cx="7950468" cy="5260852"/>
          </a:xfrm>
        </p:spPr>
        <p:txBody>
          <a:bodyPr>
            <a:noAutofit/>
          </a:bodyPr>
          <a:lstStyle/>
          <a:p>
            <a:r>
              <a:rPr lang="en-US" dirty="0" smtClean="0"/>
              <a:t>To determine the </a:t>
            </a:r>
            <a:r>
              <a:rPr lang="en-US" b="1" dirty="0" smtClean="0"/>
              <a:t>age</a:t>
            </a:r>
            <a:r>
              <a:rPr lang="en-US" dirty="0" smtClean="0"/>
              <a:t>, tilt </a:t>
            </a:r>
            <a:r>
              <a:rPr lang="en-US" dirty="0"/>
              <a:t>your glass over a white </a:t>
            </a:r>
            <a:r>
              <a:rPr lang="en-US" dirty="0" smtClean="0"/>
              <a:t>surface and </a:t>
            </a:r>
            <a:br>
              <a:rPr lang="en-US" dirty="0" smtClean="0"/>
            </a:br>
            <a:r>
              <a:rPr lang="en-US" dirty="0" smtClean="0"/>
              <a:t>look at the color of the wine: </a:t>
            </a:r>
          </a:p>
          <a:p>
            <a:pPr lvl="1">
              <a:buFont typeface="Courier New" panose="02070309020205020404" pitchFamily="49" charset="0"/>
              <a:buChar char="o"/>
            </a:pPr>
            <a:r>
              <a:rPr lang="en-US" sz="2000" dirty="0" smtClean="0"/>
              <a:t>Purple/red means younger wine, </a:t>
            </a:r>
          </a:p>
          <a:p>
            <a:pPr lvl="1">
              <a:buFont typeface="Courier New" panose="02070309020205020404" pitchFamily="49" charset="0"/>
              <a:buChar char="o"/>
            </a:pPr>
            <a:r>
              <a:rPr lang="en-US" sz="2000" dirty="0" smtClean="0"/>
              <a:t>Brick/tawny means an older wine (more oxidation).</a:t>
            </a:r>
          </a:p>
          <a:p>
            <a:r>
              <a:rPr lang="en-US" dirty="0" smtClean="0"/>
              <a:t>To determine the </a:t>
            </a:r>
            <a:r>
              <a:rPr lang="en-US" b="1" dirty="0" smtClean="0"/>
              <a:t>body</a:t>
            </a:r>
            <a:r>
              <a:rPr lang="en-US" dirty="0" smtClean="0"/>
              <a:t> (viscosity), swirl the glass and then straighten it upright. Watch how rapid the wine drops: the higher alcohol and/or sugar content makes the slower the wine drops.</a:t>
            </a:r>
          </a:p>
          <a:p>
            <a:r>
              <a:rPr lang="en-US" b="1" dirty="0" smtClean="0"/>
              <a:t>Smell</a:t>
            </a:r>
            <a:r>
              <a:rPr lang="en-US" dirty="0" smtClean="0"/>
              <a:t> the wine: Fruitiness (red berries, black berries), Flower</a:t>
            </a:r>
            <a:r>
              <a:rPr lang="en-US" dirty="0"/>
              <a:t> </a:t>
            </a:r>
            <a:r>
              <a:rPr lang="en-US" dirty="0" smtClean="0"/>
              <a:t>(floral, spice, buttery, leather), Earth (stone, chalk, dusty, wet earth, barnyard), Wood (new, old).</a:t>
            </a:r>
          </a:p>
          <a:p>
            <a:r>
              <a:rPr lang="en-US" b="1" dirty="0" smtClean="0"/>
              <a:t>Taste</a:t>
            </a:r>
            <a:r>
              <a:rPr lang="en-US" dirty="0" smtClean="0"/>
              <a:t> the wine:</a:t>
            </a:r>
          </a:p>
          <a:p>
            <a:pPr lvl="1">
              <a:buFont typeface="Courier New" panose="02070309020205020404" pitchFamily="49" charset="0"/>
              <a:buChar char="o"/>
            </a:pPr>
            <a:r>
              <a:rPr lang="en-US" sz="2000" b="1" dirty="0" smtClean="0"/>
              <a:t>Sweetness</a:t>
            </a:r>
            <a:r>
              <a:rPr lang="en-US" sz="2000" dirty="0" smtClean="0"/>
              <a:t> hits your tongue first: dry, off-dry, sweet, very sweet.</a:t>
            </a:r>
          </a:p>
          <a:p>
            <a:pPr lvl="1">
              <a:buFont typeface="Courier New" panose="02070309020205020404" pitchFamily="49" charset="0"/>
              <a:buChar char="o"/>
            </a:pPr>
            <a:r>
              <a:rPr lang="en-US" sz="2000" b="1" dirty="0" smtClean="0"/>
              <a:t>Acidity</a:t>
            </a:r>
            <a:r>
              <a:rPr lang="en-US" sz="2000" dirty="0" smtClean="0"/>
              <a:t> is the first impact on the tongue: refreshing, crisp, balance.</a:t>
            </a:r>
          </a:p>
          <a:p>
            <a:pPr lvl="1">
              <a:buFont typeface="Courier New" panose="02070309020205020404" pitchFamily="49" charset="0"/>
              <a:buChar char="o"/>
            </a:pPr>
            <a:r>
              <a:rPr lang="en-US" sz="2000" b="1" dirty="0" smtClean="0"/>
              <a:t>Tannin</a:t>
            </a:r>
            <a:r>
              <a:rPr lang="en-US" sz="2000" dirty="0" smtClean="0"/>
              <a:t> (low/medium/high): almost the last flavor tasted and sensed in the back of the mouth and throat.</a:t>
            </a:r>
          </a:p>
          <a:p>
            <a:pPr lvl="1">
              <a:buFont typeface="Courier New" panose="02070309020205020404" pitchFamily="49" charset="0"/>
              <a:buChar char="o"/>
            </a:pPr>
            <a:r>
              <a:rPr lang="en-US" sz="2000" b="1" dirty="0" smtClean="0"/>
              <a:t>Alcohol</a:t>
            </a:r>
            <a:r>
              <a:rPr lang="en-US" sz="2000" dirty="0" smtClean="0"/>
              <a:t> </a:t>
            </a:r>
            <a:r>
              <a:rPr lang="en-US" sz="2000" dirty="0"/>
              <a:t>(low/medium/high): </a:t>
            </a:r>
            <a:r>
              <a:rPr lang="en-US" sz="2000" dirty="0" smtClean="0"/>
              <a:t>the final note is that of alcohol.</a:t>
            </a:r>
            <a:endParaRPr lang="en-US" sz="2000" dirty="0"/>
          </a:p>
        </p:txBody>
      </p:sp>
      <p:sp>
        <p:nvSpPr>
          <p:cNvPr id="2" name="Title 1"/>
          <p:cNvSpPr>
            <a:spLocks noGrp="1"/>
          </p:cNvSpPr>
          <p:nvPr>
            <p:ph type="title"/>
          </p:nvPr>
        </p:nvSpPr>
        <p:spPr>
          <a:xfrm>
            <a:off x="857250" y="186088"/>
            <a:ext cx="7406640" cy="1356360"/>
          </a:xfrm>
        </p:spPr>
        <p:txBody>
          <a:bodyPr/>
          <a:lstStyle/>
          <a:p>
            <a:pPr algn="ctr"/>
            <a:r>
              <a:rPr lang="en-US" dirty="0" smtClean="0"/>
              <a:t>What to look for in red wine</a:t>
            </a:r>
            <a:endParaRPr lang="en-US" dirty="0"/>
          </a:p>
        </p:txBody>
      </p:sp>
    </p:spTree>
    <p:extLst>
      <p:ext uri="{BB962C8B-B14F-4D97-AF65-F5344CB8AC3E}">
        <p14:creationId xmlns:p14="http://schemas.microsoft.com/office/powerpoint/2010/main" val="466905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 of wine</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720" b="4379"/>
          <a:stretch/>
        </p:blipFill>
        <p:spPr>
          <a:xfrm>
            <a:off x="361021" y="1687399"/>
            <a:ext cx="8421959" cy="4892512"/>
          </a:xfrm>
        </p:spPr>
      </p:pic>
    </p:spTree>
    <p:extLst>
      <p:ext uri="{BB962C8B-B14F-4D97-AF65-F5344CB8AC3E}">
        <p14:creationId xmlns:p14="http://schemas.microsoft.com/office/powerpoint/2010/main" val="4287115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4466" y="587326"/>
            <a:ext cx="4443576" cy="5774530"/>
          </a:xfrm>
          <a:prstGeom prst="rect">
            <a:avLst/>
          </a:prstGeom>
          <a:noFill/>
        </p:spPr>
        <p:txBody>
          <a:bodyPr wrap="square" rtlCol="0">
            <a:spAutoFit/>
          </a:bodyPr>
          <a:lstStyle/>
          <a:p>
            <a:r>
              <a:rPr lang="en-US" sz="1662" b="1" dirty="0">
                <a:solidFill>
                  <a:srgbClr val="57A7B5"/>
                </a:solidFill>
                <a:latin typeface="Segoe Print" panose="02000600000000000000" pitchFamily="2" charset="0"/>
                <a:cs typeface="Arial" panose="020B0604020202020204" pitchFamily="34" charset="0"/>
              </a:rPr>
              <a:t>Wine characteristics</a:t>
            </a:r>
          </a:p>
          <a:p>
            <a:endParaRPr lang="en-US" sz="1662" dirty="0">
              <a:latin typeface="Segoe Print" panose="02000600000000000000" pitchFamily="2" charset="0"/>
              <a:cs typeface="Arial" panose="020B0604020202020204" pitchFamily="34" charset="0"/>
            </a:endParaRPr>
          </a:p>
          <a:p>
            <a:r>
              <a:rPr lang="en-US" sz="1662" b="1" dirty="0">
                <a:latin typeface="Segoe Print" panose="02000600000000000000" pitchFamily="2" charset="0"/>
                <a:cs typeface="Arial" panose="020B0604020202020204" pitchFamily="34" charset="0"/>
              </a:rPr>
              <a:t>Body</a:t>
            </a:r>
          </a:p>
          <a:p>
            <a:pPr algn="just"/>
            <a:r>
              <a:rPr lang="en-US" sz="1292" dirty="0">
                <a:latin typeface="Century Gothic" panose="020B0502020202020204" pitchFamily="34" charset="0"/>
                <a:cs typeface="Arial" panose="020B0604020202020204" pitchFamily="34" charset="0"/>
              </a:rPr>
              <a:t>This refers to the perceived “weight” and viscosity of the wine. A full-bodied wine feels thick, coating the sides of the glass as you swirl. A light-bodied wine is almost like water. A medium-bodied wine is somewhere in-between.</a:t>
            </a:r>
          </a:p>
          <a:p>
            <a:endParaRPr lang="en-US" sz="1662" dirty="0">
              <a:latin typeface="Segoe Print" panose="02000600000000000000" pitchFamily="2" charset="0"/>
              <a:cs typeface="Arial" panose="020B0604020202020204" pitchFamily="34" charset="0"/>
            </a:endParaRPr>
          </a:p>
          <a:p>
            <a:r>
              <a:rPr lang="en-US" sz="1662" b="1" dirty="0">
                <a:latin typeface="Segoe Print" panose="02000600000000000000" pitchFamily="2" charset="0"/>
                <a:cs typeface="Arial" panose="020B0604020202020204" pitchFamily="34" charset="0"/>
              </a:rPr>
              <a:t>Sweetness</a:t>
            </a:r>
          </a:p>
          <a:p>
            <a:pPr algn="just"/>
            <a:r>
              <a:rPr lang="en-US" sz="1292" dirty="0">
                <a:latin typeface="Century Gothic" panose="020B0502020202020204" pitchFamily="34" charset="0"/>
                <a:cs typeface="Arial" panose="020B0604020202020204" pitchFamily="34" charset="0"/>
              </a:rPr>
              <a:t>Needs no explanation. The opposite of sweet is dry. A wine can also be medium-dry or off-dry (i.e. just a hint of sweetness, but almost too faint to move the needle).</a:t>
            </a:r>
          </a:p>
          <a:p>
            <a:endParaRPr lang="en-US" sz="1662" dirty="0">
              <a:latin typeface="Segoe Print" panose="02000600000000000000" pitchFamily="2" charset="0"/>
              <a:cs typeface="Arial" panose="020B0604020202020204" pitchFamily="34" charset="0"/>
            </a:endParaRPr>
          </a:p>
          <a:p>
            <a:r>
              <a:rPr lang="en-US" sz="1662" b="1" dirty="0">
                <a:latin typeface="Segoe Print" panose="02000600000000000000" pitchFamily="2" charset="0"/>
                <a:cs typeface="Arial" panose="020B0604020202020204" pitchFamily="34" charset="0"/>
              </a:rPr>
              <a:t>Acidity</a:t>
            </a:r>
          </a:p>
          <a:p>
            <a:pPr algn="just"/>
            <a:r>
              <a:rPr lang="en-US" sz="1292" dirty="0">
                <a:latin typeface="Century Gothic" panose="020B0502020202020204" pitchFamily="34" charset="0"/>
                <a:cs typeface="Arial" panose="020B0604020202020204" pitchFamily="34" charset="0"/>
              </a:rPr>
              <a:t>Acidity in wine is tart and zesty. Acidity is a big deal for white wines; it makes them refreshing and crisp. Acidic wines give you a tingling sensation that focuses on the front and sides of your tongue.</a:t>
            </a:r>
          </a:p>
          <a:p>
            <a:endParaRPr lang="en-US" sz="1662" dirty="0">
              <a:latin typeface="Segoe Print" panose="02000600000000000000" pitchFamily="2" charset="0"/>
              <a:cs typeface="Arial" panose="020B0604020202020204" pitchFamily="34" charset="0"/>
            </a:endParaRPr>
          </a:p>
          <a:p>
            <a:r>
              <a:rPr lang="en-US" sz="1662" b="1" dirty="0">
                <a:latin typeface="Segoe Print" panose="02000600000000000000" pitchFamily="2" charset="0"/>
                <a:cs typeface="Arial" panose="020B0604020202020204" pitchFamily="34" charset="0"/>
              </a:rPr>
              <a:t>Tannin</a:t>
            </a:r>
          </a:p>
          <a:p>
            <a:pPr algn="just"/>
            <a:r>
              <a:rPr lang="en-US" sz="1292" dirty="0">
                <a:latin typeface="Century Gothic" panose="020B0502020202020204" pitchFamily="34" charset="0"/>
                <a:cs typeface="Arial" panose="020B0604020202020204" pitchFamily="34" charset="0"/>
              </a:rPr>
              <a:t>It is all about the tannins for red wine. High tannin wines are astringent and will leave a lingering bitter/dry feeling in your mouth. Lower tannin wines are smooth and soft.</a:t>
            </a:r>
          </a:p>
        </p:txBody>
      </p:sp>
      <p:grpSp>
        <p:nvGrpSpPr>
          <p:cNvPr id="8" name="Group 7"/>
          <p:cNvGrpSpPr/>
          <p:nvPr/>
        </p:nvGrpSpPr>
        <p:grpSpPr>
          <a:xfrm>
            <a:off x="299405" y="587326"/>
            <a:ext cx="3995225" cy="5683348"/>
            <a:chOff x="5466636" y="350520"/>
            <a:chExt cx="4328160" cy="6156960"/>
          </a:xfrm>
        </p:grpSpPr>
        <p:pic>
          <p:nvPicPr>
            <p:cNvPr id="9" name="Picture 8"/>
            <p:cNvPicPr>
              <a:picLocks noChangeAspect="1"/>
            </p:cNvPicPr>
            <p:nvPr/>
          </p:nvPicPr>
          <p:blipFill>
            <a:blip r:embed="rId2"/>
            <a:stretch>
              <a:fillRect/>
            </a:stretch>
          </p:blipFill>
          <p:spPr>
            <a:xfrm>
              <a:off x="5466636" y="350520"/>
              <a:ext cx="4328160" cy="6156960"/>
            </a:xfrm>
            <a:prstGeom prst="rect">
              <a:avLst/>
            </a:prstGeom>
          </p:spPr>
        </p:pic>
        <p:grpSp>
          <p:nvGrpSpPr>
            <p:cNvPr id="10" name="Group 9"/>
            <p:cNvGrpSpPr/>
            <p:nvPr/>
          </p:nvGrpSpPr>
          <p:grpSpPr>
            <a:xfrm>
              <a:off x="7013542" y="942680"/>
              <a:ext cx="2714920" cy="1366887"/>
              <a:chOff x="7013542" y="942680"/>
              <a:chExt cx="2714920" cy="1366887"/>
            </a:xfrm>
          </p:grpSpPr>
          <p:sp>
            <p:nvSpPr>
              <p:cNvPr id="11" name="Rectangle 10"/>
              <p:cNvSpPr/>
              <p:nvPr/>
            </p:nvSpPr>
            <p:spPr>
              <a:xfrm>
                <a:off x="7013542" y="942680"/>
                <a:ext cx="2714920" cy="1366887"/>
              </a:xfrm>
              <a:prstGeom prst="rect">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62"/>
              </a:p>
            </p:txBody>
          </p:sp>
          <p:sp>
            <p:nvSpPr>
              <p:cNvPr id="12" name="TextBox 11"/>
              <p:cNvSpPr txBox="1"/>
              <p:nvPr/>
            </p:nvSpPr>
            <p:spPr>
              <a:xfrm>
                <a:off x="7049533" y="1146374"/>
                <a:ext cx="2664000" cy="959500"/>
              </a:xfrm>
              <a:prstGeom prst="rect">
                <a:avLst/>
              </a:prstGeom>
              <a:noFill/>
              <a:ln w="28575">
                <a:noFill/>
              </a:ln>
            </p:spPr>
            <p:txBody>
              <a:bodyPr wrap="square" rtlCol="0" anchor="ctr">
                <a:spAutoFit/>
              </a:bodyPr>
              <a:lstStyle/>
              <a:p>
                <a:pPr algn="ctr">
                  <a:spcBef>
                    <a:spcPts val="2215"/>
                  </a:spcBef>
                  <a:spcAft>
                    <a:spcPts val="554"/>
                  </a:spcAft>
                </a:pPr>
                <a:r>
                  <a:rPr lang="en-US" sz="1662" b="1" dirty="0">
                    <a:solidFill>
                      <a:srgbClr val="57A7B5"/>
                    </a:solidFill>
                    <a:latin typeface="Segoe Print" panose="02000600000000000000" pitchFamily="2" charset="0"/>
                    <a:ea typeface="Verdana" panose="020B0604030504040204" pitchFamily="34" charset="0"/>
                    <a:cs typeface="Verdana" panose="020B0604030504040204" pitchFamily="34" charset="0"/>
                  </a:rPr>
                  <a:t>Blind</a:t>
                </a:r>
              </a:p>
              <a:p>
                <a:pPr algn="ctr">
                  <a:lnSpc>
                    <a:spcPct val="150000"/>
                  </a:lnSpc>
                  <a:spcBef>
                    <a:spcPts val="554"/>
                  </a:spcBef>
                  <a:spcAft>
                    <a:spcPts val="4431"/>
                  </a:spcAft>
                </a:pPr>
                <a:r>
                  <a:rPr lang="en-US" sz="1662" b="1" dirty="0">
                    <a:solidFill>
                      <a:srgbClr val="57A7B5"/>
                    </a:solidFill>
                    <a:latin typeface="Segoe Print" panose="02000600000000000000" pitchFamily="2" charset="0"/>
                    <a:ea typeface="Verdana" panose="020B0604030504040204" pitchFamily="34" charset="0"/>
                    <a:cs typeface="Verdana" panose="020B0604030504040204" pitchFamily="34" charset="0"/>
                  </a:rPr>
                  <a:t>Wine Tasting</a:t>
                </a:r>
              </a:p>
            </p:txBody>
          </p:sp>
        </p:grpSp>
      </p:grpSp>
    </p:spTree>
    <p:extLst>
      <p:ext uri="{BB962C8B-B14F-4D97-AF65-F5344CB8AC3E}">
        <p14:creationId xmlns:p14="http://schemas.microsoft.com/office/powerpoint/2010/main" val="4196484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a:spLocks/>
          </p:cNvSpPr>
          <p:nvPr/>
        </p:nvSpPr>
        <p:spPr>
          <a:xfrm>
            <a:off x="0" y="0"/>
            <a:ext cx="9144000" cy="68580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itle 1"/>
          <p:cNvSpPr txBox="1">
            <a:spLocks/>
          </p:cNvSpPr>
          <p:nvPr/>
        </p:nvSpPr>
        <p:spPr>
          <a:xfrm>
            <a:off x="857250" y="1764504"/>
            <a:ext cx="7406640" cy="1356360"/>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spcAft>
                <a:spcPts val="1800"/>
              </a:spcAft>
            </a:pPr>
            <a:r>
              <a:rPr lang="nb-NO" sz="6600" b="1" dirty="0" smtClean="0">
                <a:solidFill>
                  <a:schemeClr val="accent5">
                    <a:lumMod val="20000"/>
                    <a:lumOff val="80000"/>
                  </a:schemeClr>
                </a:solidFill>
                <a:effectLst>
                  <a:glow rad="101600">
                    <a:schemeClr val="tx1">
                      <a:alpha val="60000"/>
                    </a:schemeClr>
                  </a:glow>
                </a:effectLst>
              </a:rPr>
              <a:t>Wine tasting</a:t>
            </a:r>
          </a:p>
          <a:p>
            <a:pPr algn="ctr"/>
            <a:r>
              <a:rPr lang="nb-NO" sz="6600" b="1" dirty="0" smtClean="0">
                <a:solidFill>
                  <a:schemeClr val="accent5">
                    <a:lumMod val="20000"/>
                    <a:lumOff val="80000"/>
                  </a:schemeClr>
                </a:solidFill>
                <a:effectLst>
                  <a:glow rad="101600">
                    <a:schemeClr val="tx1">
                      <a:alpha val="60000"/>
                    </a:schemeClr>
                  </a:glow>
                </a:effectLst>
              </a:rPr>
              <a:t>A </a:t>
            </a:r>
            <a:r>
              <a:rPr lang="nb-NO" sz="6600" b="1" dirty="0" err="1" smtClean="0">
                <a:solidFill>
                  <a:schemeClr val="accent5">
                    <a:lumMod val="20000"/>
                    <a:lumOff val="80000"/>
                  </a:schemeClr>
                </a:solidFill>
                <a:effectLst>
                  <a:glow rad="101600">
                    <a:schemeClr val="tx1">
                      <a:alpha val="60000"/>
                    </a:schemeClr>
                  </a:glow>
                </a:effectLst>
              </a:rPr>
              <a:t>tour</a:t>
            </a:r>
            <a:r>
              <a:rPr lang="nb-NO" sz="6600" b="1" dirty="0" smtClean="0">
                <a:solidFill>
                  <a:schemeClr val="accent5">
                    <a:lumMod val="20000"/>
                    <a:lumOff val="80000"/>
                  </a:schemeClr>
                </a:solidFill>
                <a:effectLst>
                  <a:glow rad="101600">
                    <a:schemeClr val="tx1">
                      <a:alpha val="60000"/>
                    </a:schemeClr>
                  </a:glow>
                </a:effectLst>
              </a:rPr>
              <a:t> </a:t>
            </a:r>
            <a:r>
              <a:rPr lang="nb-NO" sz="6600" b="1" dirty="0" err="1" smtClean="0">
                <a:solidFill>
                  <a:schemeClr val="accent5">
                    <a:lumMod val="20000"/>
                    <a:lumOff val="80000"/>
                  </a:schemeClr>
                </a:solidFill>
                <a:effectLst>
                  <a:glow rad="101600">
                    <a:schemeClr val="tx1">
                      <a:alpha val="60000"/>
                    </a:schemeClr>
                  </a:glow>
                </a:effectLst>
              </a:rPr>
              <a:t>around</a:t>
            </a:r>
            <a:r>
              <a:rPr lang="nb-NO" sz="6600" b="1" dirty="0" smtClean="0">
                <a:solidFill>
                  <a:schemeClr val="accent5">
                    <a:lumMod val="20000"/>
                    <a:lumOff val="80000"/>
                  </a:schemeClr>
                </a:solidFill>
                <a:effectLst>
                  <a:glow rad="101600">
                    <a:schemeClr val="tx1">
                      <a:alpha val="60000"/>
                    </a:schemeClr>
                  </a:glow>
                </a:effectLst>
              </a:rPr>
              <a:t> Spain</a:t>
            </a:r>
            <a:endParaRPr lang="en-US" sz="6600" b="1" dirty="0">
              <a:solidFill>
                <a:schemeClr val="accent5">
                  <a:lumMod val="20000"/>
                  <a:lumOff val="80000"/>
                </a:schemeClr>
              </a:solidFill>
              <a:effectLst>
                <a:glow rad="101600">
                  <a:schemeClr val="tx1">
                    <a:alpha val="60000"/>
                  </a:schemeClr>
                </a:glow>
              </a:effectLst>
            </a:endParaRPr>
          </a:p>
        </p:txBody>
      </p:sp>
      <p:cxnSp>
        <p:nvCxnSpPr>
          <p:cNvPr id="8" name="Straight Connector 7"/>
          <p:cNvCxnSpPr/>
          <p:nvPr/>
        </p:nvCxnSpPr>
        <p:spPr>
          <a:xfrm flipV="1">
            <a:off x="888715" y="2825393"/>
            <a:ext cx="7366570" cy="0"/>
          </a:xfrm>
          <a:prstGeom prst="line">
            <a:avLst/>
          </a:prstGeom>
          <a:ln w="57150">
            <a:solidFill>
              <a:schemeClr val="accent5">
                <a:lumMod val="20000"/>
                <a:lumOff val="80000"/>
              </a:schemeClr>
            </a:solidFill>
          </a:ln>
          <a:effectLst>
            <a:glow rad="101600">
              <a:schemeClr val="tx1">
                <a:alpha val="60000"/>
              </a:schemeClr>
            </a:glow>
          </a:effectLst>
        </p:spPr>
        <p:style>
          <a:lnRef idx="2">
            <a:schemeClr val="accent5"/>
          </a:lnRef>
          <a:fillRef idx="0">
            <a:schemeClr val="accent5"/>
          </a:fillRef>
          <a:effectRef idx="1">
            <a:schemeClr val="accent5"/>
          </a:effectRef>
          <a:fontRef idx="minor">
            <a:schemeClr val="tx1"/>
          </a:fontRef>
        </p:style>
      </p:cxnSp>
      <p:sp>
        <p:nvSpPr>
          <p:cNvPr id="9" name="Content Placeholder 2"/>
          <p:cNvSpPr txBox="1">
            <a:spLocks/>
          </p:cNvSpPr>
          <p:nvPr/>
        </p:nvSpPr>
        <p:spPr>
          <a:xfrm>
            <a:off x="857251" y="3051598"/>
            <a:ext cx="7404653" cy="3585508"/>
          </a:xfrm>
          <a:prstGeom prst="rect">
            <a:avLst/>
          </a:prstGeom>
        </p:spPr>
        <p:txBody>
          <a:bodyPr anchor="b"/>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None/>
            </a:pPr>
            <a:endParaRPr lang="nb-NO" sz="2800" dirty="0" smtClean="0">
              <a:solidFill>
                <a:schemeClr val="accent5">
                  <a:lumMod val="20000"/>
                  <a:lumOff val="80000"/>
                </a:schemeClr>
              </a:solidFill>
              <a:effectLst>
                <a:glow rad="101600">
                  <a:schemeClr val="tx1">
                    <a:alpha val="60000"/>
                  </a:schemeClr>
                </a:glow>
              </a:effectLst>
            </a:endParaRPr>
          </a:p>
          <a:p>
            <a:pPr marL="34290" indent="0" algn="ctr">
              <a:buNone/>
            </a:pPr>
            <a:endParaRPr lang="nb-NO" sz="2800" dirty="0">
              <a:solidFill>
                <a:schemeClr val="accent5">
                  <a:lumMod val="20000"/>
                  <a:lumOff val="80000"/>
                </a:schemeClr>
              </a:solidFill>
              <a:effectLst>
                <a:glow rad="101600">
                  <a:schemeClr val="tx1">
                    <a:alpha val="60000"/>
                  </a:schemeClr>
                </a:glow>
              </a:effectLst>
            </a:endParaRPr>
          </a:p>
          <a:p>
            <a:pPr marL="34290" indent="0" algn="r">
              <a:buNone/>
            </a:pPr>
            <a:r>
              <a:rPr lang="en-US" sz="1800" dirty="0" smtClean="0">
                <a:solidFill>
                  <a:schemeClr val="accent5">
                    <a:lumMod val="20000"/>
                    <a:lumOff val="80000"/>
                  </a:schemeClr>
                </a:solidFill>
                <a:effectLst>
                  <a:glow rad="101600">
                    <a:schemeClr val="tx1">
                      <a:alpha val="60000"/>
                    </a:schemeClr>
                  </a:glow>
                </a:effectLst>
              </a:rPr>
              <a:t>September 7</a:t>
            </a:r>
            <a:r>
              <a:rPr lang="en-US" sz="1800" baseline="30000" dirty="0" smtClean="0">
                <a:solidFill>
                  <a:schemeClr val="accent5">
                    <a:lumMod val="20000"/>
                    <a:lumOff val="80000"/>
                  </a:schemeClr>
                </a:solidFill>
                <a:effectLst>
                  <a:glow rad="101600">
                    <a:schemeClr val="tx1">
                      <a:alpha val="60000"/>
                    </a:schemeClr>
                  </a:glow>
                </a:effectLst>
              </a:rPr>
              <a:t>th</a:t>
            </a:r>
            <a:r>
              <a:rPr lang="en-US" sz="1800" dirty="0" smtClean="0">
                <a:solidFill>
                  <a:schemeClr val="accent5">
                    <a:lumMod val="20000"/>
                    <a:lumOff val="80000"/>
                  </a:schemeClr>
                </a:solidFill>
                <a:effectLst>
                  <a:glow rad="101600">
                    <a:schemeClr val="tx1">
                      <a:alpha val="60000"/>
                    </a:schemeClr>
                  </a:glow>
                </a:effectLst>
              </a:rPr>
              <a:t>, 2018</a:t>
            </a:r>
            <a:endParaRPr lang="en-US" sz="1800" dirty="0">
              <a:solidFill>
                <a:schemeClr val="accent5">
                  <a:lumMod val="20000"/>
                  <a:lumOff val="80000"/>
                </a:schemeClr>
              </a:solidFill>
              <a:effectLst>
                <a:glow rad="101600">
                  <a:schemeClr val="tx1">
                    <a:alpha val="60000"/>
                  </a:schemeClr>
                </a:glow>
              </a:effectLst>
            </a:endParaRPr>
          </a:p>
        </p:txBody>
      </p:sp>
    </p:spTree>
    <p:extLst>
      <p:ext uri="{BB962C8B-B14F-4D97-AF65-F5344CB8AC3E}">
        <p14:creationId xmlns:p14="http://schemas.microsoft.com/office/powerpoint/2010/main" val="1547454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3257" y="128096"/>
            <a:ext cx="3204000" cy="6601809"/>
          </a:xfrm>
          <a:prstGeom prst="rect">
            <a:avLst/>
          </a:prstGeom>
          <a:noFill/>
          <a:ln w="28575">
            <a:noFill/>
          </a:ln>
        </p:spPr>
        <p:txBody>
          <a:bodyPr wrap="square" rtlCol="0" anchor="ctr">
            <a:spAutoFit/>
          </a:bodyPr>
          <a:lstStyle/>
          <a:p>
            <a:pPr algn="just"/>
            <a:r>
              <a:rPr lang="en-GB" sz="1300" b="1" dirty="0" err="1">
                <a:solidFill>
                  <a:prstClr val="black"/>
                </a:solidFill>
                <a:latin typeface="Segoe Print" panose="02000600000000000000" pitchFamily="2" charset="0"/>
                <a:cs typeface="Arial" panose="020B0604020202020204" pitchFamily="34" charset="0"/>
              </a:rPr>
              <a:t>Albariño</a:t>
            </a:r>
            <a:r>
              <a:rPr lang="en-GB" sz="1300" b="1" dirty="0">
                <a:solidFill>
                  <a:prstClr val="black"/>
                </a:solidFill>
                <a:latin typeface="Segoe Print" panose="02000600000000000000" pitchFamily="2" charset="0"/>
                <a:cs typeface="Arial" panose="020B0604020202020204" pitchFamily="34" charset="0"/>
              </a:rPr>
              <a:t> 100% - Galicia</a:t>
            </a:r>
          </a:p>
          <a:p>
            <a:pPr lvl="0" algn="just"/>
            <a:r>
              <a:rPr lang="en-GB" sz="1200" dirty="0">
                <a:solidFill>
                  <a:prstClr val="black"/>
                </a:solidFill>
                <a:latin typeface="Century Gothic" panose="020B0502020202020204" pitchFamily="34" charset="0"/>
                <a:cs typeface="Arial" panose="020B0604020202020204" pitchFamily="34" charset="0"/>
              </a:rPr>
              <a:t>Medium body with good acidity and just a hint of sweetness.</a:t>
            </a:r>
          </a:p>
          <a:p>
            <a:pPr lvl="0" algn="just"/>
            <a:r>
              <a:rPr lang="en-GB" sz="1200" dirty="0">
                <a:solidFill>
                  <a:prstClr val="black"/>
                </a:solidFill>
                <a:latin typeface="Century Gothic" panose="020B0502020202020204" pitchFamily="34" charset="0"/>
                <a:cs typeface="Arial" panose="020B0604020202020204" pitchFamily="34" charset="0"/>
              </a:rPr>
              <a:t>Taste: Young and juicy, </a:t>
            </a:r>
            <a:r>
              <a:rPr lang="en-GB" sz="1200" dirty="0" smtClean="0">
                <a:solidFill>
                  <a:prstClr val="black"/>
                </a:solidFill>
                <a:latin typeface="Century Gothic" panose="020B0502020202020204" pitchFamily="34" charset="0"/>
                <a:cs typeface="Arial" panose="020B0604020202020204" pitchFamily="34" charset="0"/>
              </a:rPr>
              <a:t>ripe </a:t>
            </a:r>
            <a:r>
              <a:rPr lang="en-GB" sz="1200" dirty="0">
                <a:solidFill>
                  <a:prstClr val="black"/>
                </a:solidFill>
                <a:latin typeface="Century Gothic" panose="020B0502020202020204" pitchFamily="34" charset="0"/>
                <a:cs typeface="Arial" panose="020B0604020202020204" pitchFamily="34" charset="0"/>
              </a:rPr>
              <a:t>apple, citrus and flower, spices and </a:t>
            </a:r>
            <a:r>
              <a:rPr lang="en-GB" sz="1200" dirty="0" smtClean="0">
                <a:solidFill>
                  <a:prstClr val="black"/>
                </a:solidFill>
                <a:latin typeface="Century Gothic" panose="020B0502020202020204" pitchFamily="34" charset="0"/>
                <a:cs typeface="Arial" panose="020B0604020202020204" pitchFamily="34" charset="0"/>
              </a:rPr>
              <a:t>herbs, good length. </a:t>
            </a:r>
          </a:p>
          <a:p>
            <a:pPr lvl="0" algn="just">
              <a:spcAft>
                <a:spcPts val="600"/>
              </a:spcAft>
            </a:pPr>
            <a:r>
              <a:rPr lang="en-GB" sz="1200" dirty="0" smtClean="0">
                <a:solidFill>
                  <a:prstClr val="black"/>
                </a:solidFill>
                <a:latin typeface="Century Gothic" panose="020B0502020202020204" pitchFamily="34" charset="0"/>
                <a:cs typeface="Arial" panose="020B0604020202020204" pitchFamily="34" charset="0"/>
              </a:rPr>
              <a:t>Smell</a:t>
            </a:r>
            <a:r>
              <a:rPr lang="en-GB" sz="1200" dirty="0">
                <a:solidFill>
                  <a:prstClr val="black"/>
                </a:solidFill>
                <a:latin typeface="Century Gothic" panose="020B0502020202020204" pitchFamily="34" charset="0"/>
                <a:cs typeface="Arial" panose="020B0604020202020204" pitchFamily="34" charset="0"/>
              </a:rPr>
              <a:t>: </a:t>
            </a:r>
            <a:r>
              <a:rPr lang="en-GB" sz="1200" dirty="0" smtClean="0">
                <a:solidFill>
                  <a:prstClr val="black"/>
                </a:solidFill>
                <a:latin typeface="Century Gothic" panose="020B0502020202020204" pitchFamily="34" charset="0"/>
                <a:cs typeface="Arial" panose="020B0604020202020204" pitchFamily="34" charset="0"/>
              </a:rPr>
              <a:t>Ripe </a:t>
            </a:r>
            <a:r>
              <a:rPr lang="en-GB" sz="1200" dirty="0">
                <a:solidFill>
                  <a:prstClr val="black"/>
                </a:solidFill>
                <a:latin typeface="Century Gothic" panose="020B0502020202020204" pitchFamily="34" charset="0"/>
                <a:cs typeface="Arial" panose="020B0604020202020204" pitchFamily="34" charset="0"/>
              </a:rPr>
              <a:t>fruit, flower, apple and citrus, spices and herbs.</a:t>
            </a:r>
          </a:p>
          <a:p>
            <a:pPr lvl="0" algn="just"/>
            <a:r>
              <a:rPr lang="en-US" sz="1300" b="1" dirty="0">
                <a:solidFill>
                  <a:prstClr val="black"/>
                </a:solidFill>
                <a:latin typeface="Segoe Print" panose="02000600000000000000" pitchFamily="2" charset="0"/>
                <a:cs typeface="Arial" panose="020B0604020202020204" pitchFamily="34" charset="0"/>
              </a:rPr>
              <a:t>Tempranillo 70%, Garnacha 20%, </a:t>
            </a:r>
            <a:r>
              <a:rPr lang="en-US" sz="1300" b="1" dirty="0" err="1">
                <a:solidFill>
                  <a:prstClr val="black"/>
                </a:solidFill>
                <a:latin typeface="Segoe Print" panose="02000600000000000000" pitchFamily="2" charset="0"/>
                <a:cs typeface="Arial" panose="020B0604020202020204" pitchFamily="34" charset="0"/>
              </a:rPr>
              <a:t>Graciano</a:t>
            </a:r>
            <a:r>
              <a:rPr lang="en-US" sz="1300" b="1" dirty="0">
                <a:solidFill>
                  <a:prstClr val="black"/>
                </a:solidFill>
                <a:latin typeface="Segoe Print" panose="02000600000000000000" pitchFamily="2" charset="0"/>
                <a:cs typeface="Arial" panose="020B0604020202020204" pitchFamily="34" charset="0"/>
              </a:rPr>
              <a:t> 5%,  </a:t>
            </a:r>
            <a:r>
              <a:rPr lang="en-US" sz="1300" b="1" dirty="0" err="1">
                <a:solidFill>
                  <a:prstClr val="black"/>
                </a:solidFill>
                <a:latin typeface="Segoe Print" panose="02000600000000000000" pitchFamily="2" charset="0"/>
                <a:cs typeface="Arial" panose="020B0604020202020204" pitchFamily="34" charset="0"/>
              </a:rPr>
              <a:t>Mazuelo</a:t>
            </a:r>
            <a:r>
              <a:rPr lang="en-US" sz="1300" b="1" dirty="0">
                <a:solidFill>
                  <a:prstClr val="black"/>
                </a:solidFill>
                <a:latin typeface="Segoe Print" panose="02000600000000000000" pitchFamily="2" charset="0"/>
                <a:cs typeface="Arial" panose="020B0604020202020204" pitchFamily="34" charset="0"/>
              </a:rPr>
              <a:t> 5% - </a:t>
            </a:r>
            <a:r>
              <a:rPr lang="en-US" sz="1300" b="1" dirty="0" smtClean="0">
                <a:solidFill>
                  <a:prstClr val="black"/>
                </a:solidFill>
                <a:latin typeface="Segoe Print" panose="02000600000000000000" pitchFamily="2" charset="0"/>
                <a:cs typeface="Arial" panose="020B0604020202020204" pitchFamily="34" charset="0"/>
              </a:rPr>
              <a:t>La rioja</a:t>
            </a:r>
            <a:endParaRPr lang="en-US" sz="1300" b="1" dirty="0">
              <a:solidFill>
                <a:prstClr val="black"/>
              </a:solidFill>
              <a:latin typeface="Segoe Print" panose="02000600000000000000" pitchFamily="2" charset="0"/>
              <a:cs typeface="Arial" panose="020B0604020202020204" pitchFamily="34" charset="0"/>
            </a:endParaRPr>
          </a:p>
          <a:p>
            <a:pPr lvl="0" algn="just"/>
            <a:r>
              <a:rPr lang="en-US" sz="1200" dirty="0">
                <a:solidFill>
                  <a:prstClr val="black"/>
                </a:solidFill>
                <a:latin typeface="Century Gothic" panose="020B0502020202020204" pitchFamily="34" charset="0"/>
                <a:cs typeface="Arial" panose="020B0604020202020204" pitchFamily="34" charset="0"/>
              </a:rPr>
              <a:t>Medium to </a:t>
            </a:r>
            <a:r>
              <a:rPr lang="en-US" sz="1200" dirty="0" smtClean="0">
                <a:solidFill>
                  <a:prstClr val="black"/>
                </a:solidFill>
                <a:latin typeface="Century Gothic" panose="020B0502020202020204" pitchFamily="34" charset="0"/>
                <a:cs typeface="Arial" panose="020B0604020202020204" pitchFamily="34" charset="0"/>
              </a:rPr>
              <a:t>full-bodied, </a:t>
            </a:r>
            <a:r>
              <a:rPr lang="en-US" sz="1200" dirty="0">
                <a:solidFill>
                  <a:prstClr val="black"/>
                </a:solidFill>
                <a:latin typeface="Century Gothic" panose="020B0502020202020204" pitchFamily="34" charset="0"/>
                <a:cs typeface="Arial" panose="020B0604020202020204" pitchFamily="34" charset="0"/>
              </a:rPr>
              <a:t>sweet tannin.</a:t>
            </a:r>
          </a:p>
          <a:p>
            <a:pPr lvl="0" algn="just"/>
            <a:r>
              <a:rPr lang="en-US" sz="1200" dirty="0">
                <a:solidFill>
                  <a:prstClr val="black"/>
                </a:solidFill>
                <a:latin typeface="Century Gothic" panose="020B0502020202020204" pitchFamily="34" charset="0"/>
                <a:cs typeface="Arial" panose="020B0604020202020204" pitchFamily="34" charset="0"/>
              </a:rPr>
              <a:t>Taste: </a:t>
            </a:r>
            <a:r>
              <a:rPr lang="en-US" sz="1200" dirty="0" smtClean="0">
                <a:solidFill>
                  <a:prstClr val="black"/>
                </a:solidFill>
                <a:latin typeface="Century Gothic" panose="020B0502020202020204" pitchFamily="34" charset="0"/>
                <a:cs typeface="Arial" panose="020B0604020202020204" pitchFamily="34" charset="0"/>
              </a:rPr>
              <a:t>Mature </a:t>
            </a:r>
            <a:r>
              <a:rPr lang="en-US" sz="1200" dirty="0">
                <a:solidFill>
                  <a:prstClr val="black"/>
                </a:solidFill>
                <a:latin typeface="Century Gothic" panose="020B0502020202020204" pitchFamily="34" charset="0"/>
                <a:cs typeface="Arial" panose="020B0604020202020204" pitchFamily="34" charset="0"/>
              </a:rPr>
              <a:t>dark berries and barrels. Long aftertaste.</a:t>
            </a:r>
          </a:p>
          <a:p>
            <a:pPr lvl="0" algn="just">
              <a:spcAft>
                <a:spcPts val="600"/>
              </a:spcAft>
            </a:pPr>
            <a:r>
              <a:rPr lang="en-US" sz="1200" dirty="0">
                <a:solidFill>
                  <a:prstClr val="black"/>
                </a:solidFill>
                <a:latin typeface="Century Gothic" panose="020B0502020202020204" pitchFamily="34" charset="0"/>
                <a:cs typeface="Arial" panose="020B0604020202020204" pitchFamily="34" charset="0"/>
              </a:rPr>
              <a:t>Smell: </a:t>
            </a:r>
            <a:r>
              <a:rPr lang="en-US" sz="1200" dirty="0" smtClean="0">
                <a:solidFill>
                  <a:prstClr val="black"/>
                </a:solidFill>
                <a:latin typeface="Century Gothic" panose="020B0502020202020204" pitchFamily="34" charset="0"/>
                <a:cs typeface="Arial" panose="020B0604020202020204" pitchFamily="34" charset="0"/>
              </a:rPr>
              <a:t>Characterized </a:t>
            </a:r>
            <a:r>
              <a:rPr lang="en-US" sz="1200" dirty="0">
                <a:solidFill>
                  <a:prstClr val="black"/>
                </a:solidFill>
                <a:latin typeface="Century Gothic" panose="020B0502020202020204" pitchFamily="34" charset="0"/>
                <a:cs typeface="Arial" panose="020B0604020202020204" pitchFamily="34" charset="0"/>
              </a:rPr>
              <a:t>by mature dark berries, </a:t>
            </a:r>
            <a:r>
              <a:rPr lang="en-US" sz="1200" dirty="0" smtClean="0">
                <a:solidFill>
                  <a:prstClr val="black"/>
                </a:solidFill>
                <a:latin typeface="Century Gothic" panose="020B0502020202020204" pitchFamily="34" charset="0"/>
                <a:cs typeface="Arial" panose="020B0604020202020204" pitchFamily="34" charset="0"/>
              </a:rPr>
              <a:t>dried </a:t>
            </a:r>
            <a:r>
              <a:rPr lang="en-US" sz="1200" dirty="0">
                <a:solidFill>
                  <a:prstClr val="black"/>
                </a:solidFill>
                <a:latin typeface="Century Gothic" panose="020B0502020202020204" pitchFamily="34" charset="0"/>
                <a:cs typeface="Arial" panose="020B0604020202020204" pitchFamily="34" charset="0"/>
              </a:rPr>
              <a:t>fruit, </a:t>
            </a:r>
            <a:r>
              <a:rPr lang="en-US" sz="1200" dirty="0" smtClean="0">
                <a:solidFill>
                  <a:prstClr val="black"/>
                </a:solidFill>
                <a:latin typeface="Century Gothic" panose="020B0502020202020204" pitchFamily="34" charset="0"/>
                <a:cs typeface="Arial" panose="020B0604020202020204" pitchFamily="34" charset="0"/>
              </a:rPr>
              <a:t>herbs and </a:t>
            </a:r>
            <a:r>
              <a:rPr lang="en-US" sz="1200" dirty="0">
                <a:solidFill>
                  <a:prstClr val="black"/>
                </a:solidFill>
                <a:latin typeface="Century Gothic" panose="020B0502020202020204" pitchFamily="34" charset="0"/>
                <a:cs typeface="Arial" panose="020B0604020202020204" pitchFamily="34" charset="0"/>
              </a:rPr>
              <a:t>leather.</a:t>
            </a:r>
          </a:p>
          <a:p>
            <a:pPr algn="just"/>
            <a:r>
              <a:rPr lang="en-US" sz="1300" b="1" dirty="0" smtClean="0">
                <a:solidFill>
                  <a:prstClr val="black"/>
                </a:solidFill>
                <a:latin typeface="Segoe Print" panose="02000600000000000000" pitchFamily="2" charset="0"/>
                <a:cs typeface="Arial" panose="020B0604020202020204" pitchFamily="34" charset="0"/>
              </a:rPr>
              <a:t>Garnacha 100% - Navarra</a:t>
            </a:r>
          </a:p>
          <a:p>
            <a:pPr lvl="0" algn="just"/>
            <a:r>
              <a:rPr lang="en-US" sz="1200" dirty="0" smtClean="0">
                <a:solidFill>
                  <a:prstClr val="black"/>
                </a:solidFill>
                <a:latin typeface="Century Gothic" panose="020B0502020202020204" pitchFamily="34" charset="0"/>
                <a:cs typeface="Arial" panose="020B0604020202020204" pitchFamily="34" charset="0"/>
              </a:rPr>
              <a:t>Medium </a:t>
            </a:r>
            <a:r>
              <a:rPr lang="en-US" sz="1200" dirty="0">
                <a:solidFill>
                  <a:prstClr val="black"/>
                </a:solidFill>
                <a:latin typeface="Century Gothic" panose="020B0502020202020204" pitchFamily="34" charset="0"/>
                <a:cs typeface="Arial" panose="020B0604020202020204" pitchFamily="34" charset="0"/>
              </a:rPr>
              <a:t>to full-bodied, sweet tannin.</a:t>
            </a:r>
          </a:p>
          <a:p>
            <a:pPr lvl="0" algn="just"/>
            <a:r>
              <a:rPr lang="en-US" sz="1200" dirty="0">
                <a:solidFill>
                  <a:prstClr val="black"/>
                </a:solidFill>
                <a:latin typeface="Century Gothic" panose="020B0502020202020204" pitchFamily="34" charset="0"/>
                <a:cs typeface="Arial" panose="020B0604020202020204" pitchFamily="34" charset="0"/>
              </a:rPr>
              <a:t>Taste: </a:t>
            </a:r>
            <a:r>
              <a:rPr lang="en-US" sz="1200" dirty="0" smtClean="0">
                <a:solidFill>
                  <a:prstClr val="black"/>
                </a:solidFill>
                <a:latin typeface="Century Gothic" panose="020B0502020202020204" pitchFamily="34" charset="0"/>
                <a:cs typeface="Arial" panose="020B0604020202020204" pitchFamily="34" charset="0"/>
              </a:rPr>
              <a:t>Dark </a:t>
            </a:r>
            <a:r>
              <a:rPr lang="en-US" sz="1200" dirty="0">
                <a:solidFill>
                  <a:prstClr val="black"/>
                </a:solidFill>
                <a:latin typeface="Century Gothic" panose="020B0502020202020204" pitchFamily="34" charset="0"/>
                <a:cs typeface="Arial" panose="020B0604020202020204" pitchFamily="34" charset="0"/>
              </a:rPr>
              <a:t>berries, licorice and herbs, fast aftertaste of good length. </a:t>
            </a:r>
          </a:p>
          <a:p>
            <a:pPr lvl="0" algn="just">
              <a:spcAft>
                <a:spcPts val="600"/>
              </a:spcAft>
            </a:pPr>
            <a:r>
              <a:rPr lang="en-US" sz="1200" dirty="0">
                <a:solidFill>
                  <a:prstClr val="black"/>
                </a:solidFill>
                <a:latin typeface="Century Gothic" panose="020B0502020202020204" pitchFamily="34" charset="0"/>
                <a:cs typeface="Arial" panose="020B0604020202020204" pitchFamily="34" charset="0"/>
              </a:rPr>
              <a:t>Smell: </a:t>
            </a:r>
            <a:r>
              <a:rPr lang="en-US" sz="1200" dirty="0" smtClean="0">
                <a:solidFill>
                  <a:prstClr val="black"/>
                </a:solidFill>
                <a:latin typeface="Century Gothic" panose="020B0502020202020204" pitchFamily="34" charset="0"/>
                <a:cs typeface="Arial" panose="020B0604020202020204" pitchFamily="34" charset="0"/>
              </a:rPr>
              <a:t>Dark </a:t>
            </a:r>
            <a:r>
              <a:rPr lang="en-US" sz="1200" dirty="0">
                <a:solidFill>
                  <a:prstClr val="black"/>
                </a:solidFill>
                <a:latin typeface="Century Gothic" panose="020B0502020202020204" pitchFamily="34" charset="0"/>
                <a:cs typeface="Arial" panose="020B0604020202020204" pitchFamily="34" charset="0"/>
              </a:rPr>
              <a:t>and red berries, flower, licorice and herbs.</a:t>
            </a:r>
          </a:p>
          <a:p>
            <a:pPr algn="just"/>
            <a:r>
              <a:rPr lang="en-GB" sz="1300" b="1" dirty="0">
                <a:solidFill>
                  <a:prstClr val="black"/>
                </a:solidFill>
                <a:latin typeface="Segoe Print" panose="02000600000000000000" pitchFamily="2" charset="0"/>
                <a:cs typeface="Arial" panose="020B0604020202020204" pitchFamily="34" charset="0"/>
              </a:rPr>
              <a:t>Tempranillo 100% - Valencia</a:t>
            </a:r>
          </a:p>
          <a:p>
            <a:pPr algn="just"/>
            <a:r>
              <a:rPr lang="en-GB" sz="1200" dirty="0">
                <a:solidFill>
                  <a:prstClr val="black"/>
                </a:solidFill>
                <a:latin typeface="Century Gothic" panose="020B0502020202020204" pitchFamily="34" charset="0"/>
                <a:cs typeface="Arial" panose="020B0604020202020204" pitchFamily="34" charset="0"/>
              </a:rPr>
              <a:t>Medium </a:t>
            </a:r>
            <a:r>
              <a:rPr lang="en-GB" sz="1200" dirty="0" smtClean="0">
                <a:solidFill>
                  <a:prstClr val="black"/>
                </a:solidFill>
                <a:latin typeface="Century Gothic" panose="020B0502020202020204" pitchFamily="34" charset="0"/>
                <a:cs typeface="Arial" panose="020B0604020202020204" pitchFamily="34" charset="0"/>
              </a:rPr>
              <a:t>body.</a:t>
            </a:r>
            <a:endParaRPr lang="en-GB" sz="1200" dirty="0">
              <a:solidFill>
                <a:prstClr val="black"/>
              </a:solidFill>
              <a:latin typeface="Century Gothic" panose="020B0502020202020204" pitchFamily="34" charset="0"/>
              <a:cs typeface="Arial" panose="020B0604020202020204" pitchFamily="34" charset="0"/>
            </a:endParaRPr>
          </a:p>
          <a:p>
            <a:pPr algn="just"/>
            <a:r>
              <a:rPr lang="en-GB" sz="1200" dirty="0">
                <a:solidFill>
                  <a:prstClr val="black"/>
                </a:solidFill>
                <a:latin typeface="Century Gothic" panose="020B0502020202020204" pitchFamily="34" charset="0"/>
                <a:cs typeface="Arial" panose="020B0604020202020204" pitchFamily="34" charset="0"/>
              </a:rPr>
              <a:t>Taste: </a:t>
            </a:r>
            <a:r>
              <a:rPr lang="en-GB" sz="1200" dirty="0" smtClean="0">
                <a:solidFill>
                  <a:prstClr val="black"/>
                </a:solidFill>
                <a:latin typeface="Century Gothic" panose="020B0502020202020204" pitchFamily="34" charset="0"/>
                <a:cs typeface="Arial" panose="020B0604020202020204" pitchFamily="34" charset="0"/>
              </a:rPr>
              <a:t>Dark </a:t>
            </a:r>
            <a:r>
              <a:rPr lang="en-GB" sz="1200" dirty="0">
                <a:solidFill>
                  <a:prstClr val="black"/>
                </a:solidFill>
                <a:latin typeface="Century Gothic" panose="020B0502020202020204" pitchFamily="34" charset="0"/>
                <a:cs typeface="Arial" panose="020B0604020202020204" pitchFamily="34" charset="0"/>
              </a:rPr>
              <a:t>berries and herbs, warm aftertaste.</a:t>
            </a:r>
          </a:p>
          <a:p>
            <a:pPr algn="just">
              <a:spcAft>
                <a:spcPts val="600"/>
              </a:spcAft>
            </a:pPr>
            <a:r>
              <a:rPr lang="en-GB" sz="1200" dirty="0">
                <a:solidFill>
                  <a:prstClr val="black"/>
                </a:solidFill>
                <a:latin typeface="Century Gothic" panose="020B0502020202020204" pitchFamily="34" charset="0"/>
                <a:cs typeface="Arial" panose="020B0604020202020204" pitchFamily="34" charset="0"/>
              </a:rPr>
              <a:t>Smell: Red and dark berries, touches of herbs, barrels and smoke.</a:t>
            </a:r>
            <a:endParaRPr lang="en-US" sz="1200" dirty="0">
              <a:solidFill>
                <a:prstClr val="black"/>
              </a:solidFill>
              <a:latin typeface="Century Gothic" panose="020B0502020202020204" pitchFamily="34" charset="0"/>
              <a:cs typeface="Arial" panose="020B0604020202020204" pitchFamily="34" charset="0"/>
            </a:endParaRPr>
          </a:p>
          <a:p>
            <a:pPr algn="just"/>
            <a:r>
              <a:rPr lang="en-GB" sz="1300" b="1" dirty="0">
                <a:solidFill>
                  <a:prstClr val="black"/>
                </a:solidFill>
                <a:latin typeface="Segoe Print" panose="02000600000000000000" pitchFamily="2" charset="0"/>
                <a:cs typeface="Arial" panose="020B0604020202020204" pitchFamily="34" charset="0"/>
              </a:rPr>
              <a:t>Garnacha 100% - </a:t>
            </a:r>
            <a:r>
              <a:rPr lang="en-GB" sz="1300" b="1" dirty="0" err="1">
                <a:solidFill>
                  <a:prstClr val="black"/>
                </a:solidFill>
                <a:latin typeface="Segoe Print" panose="02000600000000000000" pitchFamily="2" charset="0"/>
                <a:cs typeface="Arial" panose="020B0604020202020204" pitchFamily="34" charset="0"/>
              </a:rPr>
              <a:t>Castilla</a:t>
            </a:r>
            <a:r>
              <a:rPr lang="en-GB" sz="1300" b="1" dirty="0">
                <a:solidFill>
                  <a:prstClr val="black"/>
                </a:solidFill>
                <a:latin typeface="Segoe Print" panose="02000600000000000000" pitchFamily="2" charset="0"/>
                <a:cs typeface="Arial" panose="020B0604020202020204" pitchFamily="34" charset="0"/>
              </a:rPr>
              <a:t> y León</a:t>
            </a:r>
          </a:p>
          <a:p>
            <a:pPr algn="just"/>
            <a:r>
              <a:rPr lang="en-GB" sz="1200" dirty="0">
                <a:solidFill>
                  <a:prstClr val="black"/>
                </a:solidFill>
                <a:latin typeface="Century Gothic" panose="020B0502020202020204" pitchFamily="34" charset="0"/>
                <a:cs typeface="Arial" panose="020B0604020202020204" pitchFamily="34" charset="0"/>
              </a:rPr>
              <a:t>Medium to full </a:t>
            </a:r>
            <a:r>
              <a:rPr lang="en-GB" sz="1200" dirty="0" smtClean="0">
                <a:solidFill>
                  <a:prstClr val="black"/>
                </a:solidFill>
                <a:latin typeface="Century Gothic" panose="020B0502020202020204" pitchFamily="34" charset="0"/>
                <a:cs typeface="Arial" panose="020B0604020202020204" pitchFamily="34" charset="0"/>
              </a:rPr>
              <a:t>body.</a:t>
            </a:r>
            <a:endParaRPr lang="en-GB" sz="1200" dirty="0">
              <a:solidFill>
                <a:prstClr val="black"/>
              </a:solidFill>
              <a:latin typeface="Century Gothic" panose="020B0502020202020204" pitchFamily="34" charset="0"/>
              <a:cs typeface="Arial" panose="020B0604020202020204" pitchFamily="34" charset="0"/>
            </a:endParaRPr>
          </a:p>
          <a:p>
            <a:pPr algn="just"/>
            <a:r>
              <a:rPr lang="en-GB" sz="1200" dirty="0">
                <a:solidFill>
                  <a:prstClr val="black"/>
                </a:solidFill>
                <a:latin typeface="Century Gothic" panose="020B0502020202020204" pitchFamily="34" charset="0"/>
                <a:cs typeface="Arial" panose="020B0604020202020204" pitchFamily="34" charset="0"/>
              </a:rPr>
              <a:t>Taste: </a:t>
            </a:r>
            <a:r>
              <a:rPr lang="en-GB" sz="1200" dirty="0" smtClean="0">
                <a:solidFill>
                  <a:prstClr val="black"/>
                </a:solidFill>
                <a:latin typeface="Century Gothic" panose="020B0502020202020204" pitchFamily="34" charset="0"/>
                <a:cs typeface="Arial" panose="020B0604020202020204" pitchFamily="34" charset="0"/>
              </a:rPr>
              <a:t>Ripe </a:t>
            </a:r>
            <a:r>
              <a:rPr lang="en-GB" sz="1200" dirty="0">
                <a:solidFill>
                  <a:prstClr val="black"/>
                </a:solidFill>
                <a:latin typeface="Century Gothic" panose="020B0502020202020204" pitchFamily="34" charset="0"/>
                <a:cs typeface="Arial" panose="020B0604020202020204" pitchFamily="34" charset="0"/>
              </a:rPr>
              <a:t>red berries, green herbs and a little flower, good length. </a:t>
            </a:r>
          </a:p>
          <a:p>
            <a:pPr algn="just"/>
            <a:r>
              <a:rPr lang="en-GB" sz="1200" dirty="0">
                <a:solidFill>
                  <a:prstClr val="black"/>
                </a:solidFill>
                <a:latin typeface="Century Gothic" panose="020B0502020202020204" pitchFamily="34" charset="0"/>
                <a:cs typeface="Arial" panose="020B0604020202020204" pitchFamily="34" charset="0"/>
              </a:rPr>
              <a:t>Smell: </a:t>
            </a:r>
            <a:r>
              <a:rPr lang="en-GB" sz="1200" dirty="0" smtClean="0">
                <a:solidFill>
                  <a:prstClr val="black"/>
                </a:solidFill>
                <a:latin typeface="Century Gothic" panose="020B0502020202020204" pitchFamily="34" charset="0"/>
                <a:cs typeface="Arial" panose="020B0604020202020204" pitchFamily="34" charset="0"/>
              </a:rPr>
              <a:t>Red </a:t>
            </a:r>
            <a:r>
              <a:rPr lang="en-GB" sz="1200" dirty="0">
                <a:solidFill>
                  <a:prstClr val="black"/>
                </a:solidFill>
                <a:latin typeface="Century Gothic" panose="020B0502020202020204" pitchFamily="34" charset="0"/>
                <a:cs typeface="Arial" panose="020B0604020202020204" pitchFamily="34" charset="0"/>
              </a:rPr>
              <a:t>berries, herbs and flower.</a:t>
            </a:r>
            <a:endParaRPr lang="en-US" sz="1200" dirty="0">
              <a:solidFill>
                <a:prstClr val="black"/>
              </a:solidFill>
              <a:latin typeface="Century Gothic" panose="020B0502020202020204" pitchFamily="34" charset="0"/>
              <a:cs typeface="Arial" panose="020B0604020202020204" pitchFamily="34" charset="0"/>
            </a:endParaRPr>
          </a:p>
        </p:txBody>
      </p:sp>
      <p:sp>
        <p:nvSpPr>
          <p:cNvPr id="8" name="Rectangle 7"/>
          <p:cNvSpPr/>
          <p:nvPr/>
        </p:nvSpPr>
        <p:spPr>
          <a:xfrm>
            <a:off x="5321588" y="298577"/>
            <a:ext cx="1990578" cy="2875082"/>
          </a:xfrm>
          <a:prstGeom prst="rect">
            <a:avLst/>
          </a:prstGeom>
        </p:spPr>
        <p:txBody>
          <a:bodyPr wrap="square">
            <a:spAutoFit/>
          </a:bodyPr>
          <a:lstStyle/>
          <a:p>
            <a:r>
              <a:rPr lang="es-ES" sz="1662" b="1" dirty="0" err="1">
                <a:solidFill>
                  <a:srgbClr val="57A8B6"/>
                </a:solidFill>
                <a:latin typeface="Segoe Print" panose="02000600000000000000" pitchFamily="2" charset="0"/>
              </a:rPr>
              <a:t>Wine</a:t>
            </a:r>
            <a:r>
              <a:rPr lang="es-ES" sz="1662" b="1" dirty="0">
                <a:solidFill>
                  <a:srgbClr val="57A8B6"/>
                </a:solidFill>
                <a:latin typeface="Segoe Print" panose="02000600000000000000" pitchFamily="2" charset="0"/>
              </a:rPr>
              <a:t> #2</a:t>
            </a:r>
          </a:p>
          <a:p>
            <a:r>
              <a:rPr lang="es-ES" sz="1292" dirty="0" err="1">
                <a:solidFill>
                  <a:srgbClr val="666666"/>
                </a:solidFill>
                <a:latin typeface="Century Gothic" panose="020B0502020202020204" pitchFamily="34" charset="0"/>
              </a:rPr>
              <a:t>Body</a:t>
            </a:r>
            <a:r>
              <a:rPr lang="es-ES" sz="1292" dirty="0">
                <a:solidFill>
                  <a:srgbClr val="666666"/>
                </a:solidFill>
                <a:latin typeface="Century Gothic" panose="020B0502020202020204" pitchFamily="34" charset="0"/>
              </a:rPr>
              <a:t>:</a:t>
            </a:r>
          </a:p>
          <a:p>
            <a:pPr>
              <a:spcAft>
                <a:spcPts val="554"/>
              </a:spcAft>
            </a:pPr>
            <a:r>
              <a:rPr lang="es-ES" sz="1292" dirty="0">
                <a:solidFill>
                  <a:srgbClr val="666666"/>
                </a:solidFill>
                <a:latin typeface="Century Gothic" panose="020B0502020202020204" pitchFamily="34" charset="0"/>
              </a:rPr>
              <a:t>Full / Medium / Light</a:t>
            </a:r>
          </a:p>
          <a:p>
            <a:r>
              <a:rPr lang="es-ES" sz="1292" dirty="0" err="1">
                <a:solidFill>
                  <a:srgbClr val="666666"/>
                </a:solidFill>
                <a:latin typeface="Century Gothic" panose="020B0502020202020204" pitchFamily="34" charset="0"/>
              </a:rPr>
              <a:t>Sweetness</a:t>
            </a:r>
            <a:r>
              <a:rPr lang="es-ES" sz="1292" dirty="0">
                <a:solidFill>
                  <a:srgbClr val="666666"/>
                </a:solidFill>
                <a:latin typeface="Century Gothic" panose="020B0502020202020204" pitchFamily="34" charset="0"/>
              </a:rPr>
              <a:t>:</a:t>
            </a:r>
          </a:p>
          <a:p>
            <a:pPr>
              <a:spcAft>
                <a:spcPts val="554"/>
              </a:spcAft>
            </a:pPr>
            <a:r>
              <a:rPr lang="es-ES" sz="1292" dirty="0" err="1">
                <a:solidFill>
                  <a:srgbClr val="666666"/>
                </a:solidFill>
                <a:latin typeface="Century Gothic" panose="020B0502020202020204" pitchFamily="34" charset="0"/>
              </a:rPr>
              <a:t>Sweet</a:t>
            </a:r>
            <a:r>
              <a:rPr lang="es-ES" sz="1292" dirty="0">
                <a:solidFill>
                  <a:srgbClr val="666666"/>
                </a:solidFill>
                <a:latin typeface="Century Gothic" panose="020B0502020202020204" pitchFamily="34" charset="0"/>
              </a:rPr>
              <a:t> / Off-</a:t>
            </a:r>
            <a:r>
              <a:rPr lang="es-ES" sz="1292" dirty="0" err="1">
                <a:solidFill>
                  <a:srgbClr val="666666"/>
                </a:solidFill>
                <a:latin typeface="Century Gothic" panose="020B0502020202020204" pitchFamily="34" charset="0"/>
              </a:rPr>
              <a:t>Dry</a:t>
            </a:r>
            <a:r>
              <a:rPr lang="es-ES" sz="1292" dirty="0">
                <a:solidFill>
                  <a:srgbClr val="666666"/>
                </a:solidFill>
                <a:latin typeface="Century Gothic" panose="020B0502020202020204" pitchFamily="34" charset="0"/>
              </a:rPr>
              <a:t> / </a:t>
            </a:r>
            <a:r>
              <a:rPr lang="es-ES" sz="1292" dirty="0" err="1">
                <a:solidFill>
                  <a:srgbClr val="666666"/>
                </a:solidFill>
                <a:latin typeface="Century Gothic" panose="020B0502020202020204" pitchFamily="34" charset="0"/>
              </a:rPr>
              <a:t>Dry</a:t>
            </a:r>
            <a:endParaRPr lang="es-ES" sz="1292" dirty="0">
              <a:solidFill>
                <a:srgbClr val="666666"/>
              </a:solidFill>
              <a:latin typeface="Century Gothic" panose="020B0502020202020204" pitchFamily="34" charset="0"/>
            </a:endParaRPr>
          </a:p>
          <a:p>
            <a:pPr>
              <a:spcAft>
                <a:spcPts val="554"/>
              </a:spcAft>
            </a:pPr>
            <a:r>
              <a:rPr lang="es-ES" sz="1292" dirty="0" err="1">
                <a:solidFill>
                  <a:srgbClr val="666666"/>
                </a:solidFill>
                <a:latin typeface="Century Gothic" panose="020B0502020202020204" pitchFamily="34" charset="0"/>
              </a:rPr>
              <a:t>Impressions</a:t>
            </a:r>
            <a:r>
              <a:rPr lang="es-ES" sz="1292" dirty="0">
                <a:solidFill>
                  <a:srgbClr val="666666"/>
                </a:solidFill>
                <a:latin typeface="Century Gothic" panose="020B0502020202020204" pitchFamily="34" charset="0"/>
              </a:rPr>
              <a:t>:</a:t>
            </a: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r>
              <a:rPr lang="es-ES" sz="1292" dirty="0">
                <a:solidFill>
                  <a:srgbClr val="666666"/>
                </a:solidFill>
                <a:latin typeface="Century Gothic" panose="020B0502020202020204" pitchFamily="34" charset="0"/>
              </a:rPr>
              <a:t>Score (1-10):</a:t>
            </a:r>
          </a:p>
          <a:p>
            <a:r>
              <a:rPr lang="es-ES" sz="1292" dirty="0" err="1">
                <a:solidFill>
                  <a:srgbClr val="666666"/>
                </a:solidFill>
                <a:latin typeface="Century Gothic" panose="020B0502020202020204" pitchFamily="34" charset="0"/>
              </a:rPr>
              <a:t>Guess</a:t>
            </a:r>
            <a:r>
              <a:rPr lang="es-ES" sz="1292" dirty="0">
                <a:solidFill>
                  <a:srgbClr val="666666"/>
                </a:solidFill>
                <a:latin typeface="Century Gothic" panose="020B0502020202020204" pitchFamily="34" charset="0"/>
              </a:rPr>
              <a:t>:</a:t>
            </a:r>
            <a:endParaRPr lang="es-ES" sz="1292" dirty="0">
              <a:latin typeface="Century Gothic" panose="020B0502020202020204" pitchFamily="34" charset="0"/>
            </a:endParaRPr>
          </a:p>
        </p:txBody>
      </p:sp>
      <p:sp>
        <p:nvSpPr>
          <p:cNvPr id="9" name="Rectangle 8"/>
          <p:cNvSpPr/>
          <p:nvPr/>
        </p:nvSpPr>
        <p:spPr>
          <a:xfrm>
            <a:off x="4156930" y="3442984"/>
            <a:ext cx="1990578" cy="2875082"/>
          </a:xfrm>
          <a:prstGeom prst="rect">
            <a:avLst/>
          </a:prstGeom>
        </p:spPr>
        <p:txBody>
          <a:bodyPr wrap="square">
            <a:spAutoFit/>
          </a:bodyPr>
          <a:lstStyle/>
          <a:p>
            <a:r>
              <a:rPr lang="es-ES" sz="1662" b="1" dirty="0" err="1">
                <a:solidFill>
                  <a:srgbClr val="57A8B6"/>
                </a:solidFill>
                <a:latin typeface="Segoe Print" panose="02000600000000000000" pitchFamily="2" charset="0"/>
              </a:rPr>
              <a:t>Wine</a:t>
            </a:r>
            <a:r>
              <a:rPr lang="es-ES" sz="1662" b="1" dirty="0">
                <a:solidFill>
                  <a:srgbClr val="57A8B6"/>
                </a:solidFill>
                <a:latin typeface="Segoe Print" panose="02000600000000000000" pitchFamily="2" charset="0"/>
              </a:rPr>
              <a:t> #4</a:t>
            </a:r>
          </a:p>
          <a:p>
            <a:r>
              <a:rPr lang="es-ES" sz="1292" dirty="0" err="1">
                <a:solidFill>
                  <a:srgbClr val="666666"/>
                </a:solidFill>
                <a:latin typeface="Century Gothic" panose="020B0502020202020204" pitchFamily="34" charset="0"/>
              </a:rPr>
              <a:t>Body</a:t>
            </a:r>
            <a:r>
              <a:rPr lang="es-ES" sz="1292" dirty="0">
                <a:solidFill>
                  <a:srgbClr val="666666"/>
                </a:solidFill>
                <a:latin typeface="Century Gothic" panose="020B0502020202020204" pitchFamily="34" charset="0"/>
              </a:rPr>
              <a:t>:</a:t>
            </a:r>
          </a:p>
          <a:p>
            <a:pPr>
              <a:spcAft>
                <a:spcPts val="554"/>
              </a:spcAft>
            </a:pPr>
            <a:r>
              <a:rPr lang="es-ES" sz="1292" dirty="0">
                <a:solidFill>
                  <a:srgbClr val="666666"/>
                </a:solidFill>
                <a:latin typeface="Century Gothic" panose="020B0502020202020204" pitchFamily="34" charset="0"/>
              </a:rPr>
              <a:t>Full / Medium / Light</a:t>
            </a:r>
          </a:p>
          <a:p>
            <a:r>
              <a:rPr lang="es-ES" sz="1292" dirty="0" err="1">
                <a:solidFill>
                  <a:srgbClr val="666666"/>
                </a:solidFill>
                <a:latin typeface="Century Gothic" panose="020B0502020202020204" pitchFamily="34" charset="0"/>
              </a:rPr>
              <a:t>Sweetness</a:t>
            </a:r>
            <a:r>
              <a:rPr lang="es-ES" sz="1292" dirty="0">
                <a:solidFill>
                  <a:srgbClr val="666666"/>
                </a:solidFill>
                <a:latin typeface="Century Gothic" panose="020B0502020202020204" pitchFamily="34" charset="0"/>
              </a:rPr>
              <a:t>:</a:t>
            </a:r>
          </a:p>
          <a:p>
            <a:pPr>
              <a:spcAft>
                <a:spcPts val="554"/>
              </a:spcAft>
            </a:pPr>
            <a:r>
              <a:rPr lang="es-ES" sz="1292" dirty="0" err="1">
                <a:solidFill>
                  <a:srgbClr val="666666"/>
                </a:solidFill>
                <a:latin typeface="Century Gothic" panose="020B0502020202020204" pitchFamily="34" charset="0"/>
              </a:rPr>
              <a:t>Sweet</a:t>
            </a:r>
            <a:r>
              <a:rPr lang="es-ES" sz="1292" dirty="0">
                <a:solidFill>
                  <a:srgbClr val="666666"/>
                </a:solidFill>
                <a:latin typeface="Century Gothic" panose="020B0502020202020204" pitchFamily="34" charset="0"/>
              </a:rPr>
              <a:t> / Off-</a:t>
            </a:r>
            <a:r>
              <a:rPr lang="es-ES" sz="1292" dirty="0" err="1">
                <a:solidFill>
                  <a:srgbClr val="666666"/>
                </a:solidFill>
                <a:latin typeface="Century Gothic" panose="020B0502020202020204" pitchFamily="34" charset="0"/>
              </a:rPr>
              <a:t>Dry</a:t>
            </a:r>
            <a:r>
              <a:rPr lang="es-ES" sz="1292" dirty="0">
                <a:solidFill>
                  <a:srgbClr val="666666"/>
                </a:solidFill>
                <a:latin typeface="Century Gothic" panose="020B0502020202020204" pitchFamily="34" charset="0"/>
              </a:rPr>
              <a:t> / </a:t>
            </a:r>
            <a:r>
              <a:rPr lang="es-ES" sz="1292" dirty="0" err="1">
                <a:solidFill>
                  <a:srgbClr val="666666"/>
                </a:solidFill>
                <a:latin typeface="Century Gothic" panose="020B0502020202020204" pitchFamily="34" charset="0"/>
              </a:rPr>
              <a:t>Dry</a:t>
            </a:r>
            <a:endParaRPr lang="es-ES" sz="1292" dirty="0">
              <a:solidFill>
                <a:srgbClr val="666666"/>
              </a:solidFill>
              <a:latin typeface="Century Gothic" panose="020B0502020202020204" pitchFamily="34" charset="0"/>
            </a:endParaRPr>
          </a:p>
          <a:p>
            <a:pPr>
              <a:spcAft>
                <a:spcPts val="554"/>
              </a:spcAft>
            </a:pPr>
            <a:r>
              <a:rPr lang="es-ES" sz="1292" dirty="0" err="1">
                <a:solidFill>
                  <a:srgbClr val="666666"/>
                </a:solidFill>
                <a:latin typeface="Century Gothic" panose="020B0502020202020204" pitchFamily="34" charset="0"/>
              </a:rPr>
              <a:t>Impressions</a:t>
            </a:r>
            <a:r>
              <a:rPr lang="es-ES" sz="1292" dirty="0">
                <a:solidFill>
                  <a:srgbClr val="666666"/>
                </a:solidFill>
                <a:latin typeface="Century Gothic" panose="020B0502020202020204" pitchFamily="34" charset="0"/>
              </a:rPr>
              <a:t>:</a:t>
            </a: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r>
              <a:rPr lang="es-ES" sz="1292" dirty="0">
                <a:solidFill>
                  <a:srgbClr val="666666"/>
                </a:solidFill>
                <a:latin typeface="Century Gothic" panose="020B0502020202020204" pitchFamily="34" charset="0"/>
              </a:rPr>
              <a:t>Score (1-10):</a:t>
            </a:r>
          </a:p>
          <a:p>
            <a:r>
              <a:rPr lang="es-ES" sz="1292" dirty="0" err="1">
                <a:solidFill>
                  <a:srgbClr val="666666"/>
                </a:solidFill>
                <a:latin typeface="Century Gothic" panose="020B0502020202020204" pitchFamily="34" charset="0"/>
              </a:rPr>
              <a:t>Guess</a:t>
            </a:r>
            <a:r>
              <a:rPr lang="es-ES" sz="1292" dirty="0">
                <a:solidFill>
                  <a:srgbClr val="666666"/>
                </a:solidFill>
                <a:latin typeface="Century Gothic" panose="020B0502020202020204" pitchFamily="34" charset="0"/>
              </a:rPr>
              <a:t>:</a:t>
            </a:r>
            <a:endParaRPr lang="es-ES" sz="1292" dirty="0">
              <a:latin typeface="Century Gothic" panose="020B0502020202020204" pitchFamily="34" charset="0"/>
            </a:endParaRPr>
          </a:p>
        </p:txBody>
      </p:sp>
      <p:sp>
        <p:nvSpPr>
          <p:cNvPr id="10" name="Rectangle 9"/>
          <p:cNvSpPr/>
          <p:nvPr/>
        </p:nvSpPr>
        <p:spPr>
          <a:xfrm>
            <a:off x="6379078" y="3442984"/>
            <a:ext cx="1990578" cy="2875082"/>
          </a:xfrm>
          <a:prstGeom prst="rect">
            <a:avLst/>
          </a:prstGeom>
        </p:spPr>
        <p:txBody>
          <a:bodyPr wrap="square">
            <a:spAutoFit/>
          </a:bodyPr>
          <a:lstStyle/>
          <a:p>
            <a:r>
              <a:rPr lang="es-ES" sz="1662" b="1" dirty="0" err="1">
                <a:solidFill>
                  <a:srgbClr val="57A8B6"/>
                </a:solidFill>
                <a:latin typeface="Segoe Print" panose="02000600000000000000" pitchFamily="2" charset="0"/>
              </a:rPr>
              <a:t>Wine</a:t>
            </a:r>
            <a:r>
              <a:rPr lang="es-ES" sz="1662" b="1" dirty="0">
                <a:solidFill>
                  <a:srgbClr val="57A8B6"/>
                </a:solidFill>
                <a:latin typeface="Segoe Print" panose="02000600000000000000" pitchFamily="2" charset="0"/>
              </a:rPr>
              <a:t> #5</a:t>
            </a:r>
          </a:p>
          <a:p>
            <a:r>
              <a:rPr lang="es-ES" sz="1292" dirty="0" err="1">
                <a:solidFill>
                  <a:srgbClr val="666666"/>
                </a:solidFill>
                <a:latin typeface="Century Gothic" panose="020B0502020202020204" pitchFamily="34" charset="0"/>
              </a:rPr>
              <a:t>Body</a:t>
            </a:r>
            <a:r>
              <a:rPr lang="es-ES" sz="1292" dirty="0">
                <a:solidFill>
                  <a:srgbClr val="666666"/>
                </a:solidFill>
                <a:latin typeface="Century Gothic" panose="020B0502020202020204" pitchFamily="34" charset="0"/>
              </a:rPr>
              <a:t>:</a:t>
            </a:r>
          </a:p>
          <a:p>
            <a:pPr>
              <a:spcAft>
                <a:spcPts val="554"/>
              </a:spcAft>
            </a:pPr>
            <a:r>
              <a:rPr lang="es-ES" sz="1292" dirty="0">
                <a:solidFill>
                  <a:srgbClr val="666666"/>
                </a:solidFill>
                <a:latin typeface="Century Gothic" panose="020B0502020202020204" pitchFamily="34" charset="0"/>
              </a:rPr>
              <a:t>Full / Medium / Light</a:t>
            </a:r>
          </a:p>
          <a:p>
            <a:r>
              <a:rPr lang="es-ES" sz="1292" dirty="0" err="1">
                <a:solidFill>
                  <a:srgbClr val="666666"/>
                </a:solidFill>
                <a:latin typeface="Century Gothic" panose="020B0502020202020204" pitchFamily="34" charset="0"/>
              </a:rPr>
              <a:t>Sweetness</a:t>
            </a:r>
            <a:r>
              <a:rPr lang="es-ES" sz="1292" dirty="0">
                <a:solidFill>
                  <a:srgbClr val="666666"/>
                </a:solidFill>
                <a:latin typeface="Century Gothic" panose="020B0502020202020204" pitchFamily="34" charset="0"/>
              </a:rPr>
              <a:t>:</a:t>
            </a:r>
          </a:p>
          <a:p>
            <a:pPr>
              <a:spcAft>
                <a:spcPts val="554"/>
              </a:spcAft>
            </a:pPr>
            <a:r>
              <a:rPr lang="es-ES" sz="1292" dirty="0" err="1">
                <a:solidFill>
                  <a:srgbClr val="666666"/>
                </a:solidFill>
                <a:latin typeface="Century Gothic" panose="020B0502020202020204" pitchFamily="34" charset="0"/>
              </a:rPr>
              <a:t>Sweet</a:t>
            </a:r>
            <a:r>
              <a:rPr lang="es-ES" sz="1292" dirty="0">
                <a:solidFill>
                  <a:srgbClr val="666666"/>
                </a:solidFill>
                <a:latin typeface="Century Gothic" panose="020B0502020202020204" pitchFamily="34" charset="0"/>
              </a:rPr>
              <a:t> / Off-</a:t>
            </a:r>
            <a:r>
              <a:rPr lang="es-ES" sz="1292" dirty="0" err="1">
                <a:solidFill>
                  <a:srgbClr val="666666"/>
                </a:solidFill>
                <a:latin typeface="Century Gothic" panose="020B0502020202020204" pitchFamily="34" charset="0"/>
              </a:rPr>
              <a:t>Dry</a:t>
            </a:r>
            <a:r>
              <a:rPr lang="es-ES" sz="1292" dirty="0">
                <a:solidFill>
                  <a:srgbClr val="666666"/>
                </a:solidFill>
                <a:latin typeface="Century Gothic" panose="020B0502020202020204" pitchFamily="34" charset="0"/>
              </a:rPr>
              <a:t> / </a:t>
            </a:r>
            <a:r>
              <a:rPr lang="es-ES" sz="1292" dirty="0" err="1">
                <a:solidFill>
                  <a:srgbClr val="666666"/>
                </a:solidFill>
                <a:latin typeface="Century Gothic" panose="020B0502020202020204" pitchFamily="34" charset="0"/>
              </a:rPr>
              <a:t>Dry</a:t>
            </a:r>
            <a:endParaRPr lang="es-ES" sz="1292" dirty="0">
              <a:solidFill>
                <a:srgbClr val="666666"/>
              </a:solidFill>
              <a:latin typeface="Century Gothic" panose="020B0502020202020204" pitchFamily="34" charset="0"/>
            </a:endParaRPr>
          </a:p>
          <a:p>
            <a:pPr>
              <a:spcAft>
                <a:spcPts val="554"/>
              </a:spcAft>
            </a:pPr>
            <a:r>
              <a:rPr lang="es-ES" sz="1292" dirty="0" err="1">
                <a:solidFill>
                  <a:srgbClr val="666666"/>
                </a:solidFill>
                <a:latin typeface="Century Gothic" panose="020B0502020202020204" pitchFamily="34" charset="0"/>
              </a:rPr>
              <a:t>Impressions</a:t>
            </a:r>
            <a:r>
              <a:rPr lang="es-ES" sz="1292" dirty="0">
                <a:solidFill>
                  <a:srgbClr val="666666"/>
                </a:solidFill>
                <a:latin typeface="Century Gothic" panose="020B0502020202020204" pitchFamily="34" charset="0"/>
              </a:rPr>
              <a:t>:</a:t>
            </a: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r>
              <a:rPr lang="es-ES" sz="1292" dirty="0">
                <a:solidFill>
                  <a:srgbClr val="666666"/>
                </a:solidFill>
                <a:latin typeface="Century Gothic" panose="020B0502020202020204" pitchFamily="34" charset="0"/>
              </a:rPr>
              <a:t>Score (1-10):</a:t>
            </a:r>
          </a:p>
          <a:p>
            <a:r>
              <a:rPr lang="es-ES" sz="1292" dirty="0" err="1">
                <a:solidFill>
                  <a:srgbClr val="666666"/>
                </a:solidFill>
                <a:latin typeface="Century Gothic" panose="020B0502020202020204" pitchFamily="34" charset="0"/>
              </a:rPr>
              <a:t>Guess</a:t>
            </a:r>
            <a:r>
              <a:rPr lang="es-ES" sz="1292" dirty="0">
                <a:solidFill>
                  <a:srgbClr val="666666"/>
                </a:solidFill>
                <a:latin typeface="Century Gothic" panose="020B0502020202020204" pitchFamily="34" charset="0"/>
              </a:rPr>
              <a:t>:</a:t>
            </a:r>
            <a:endParaRPr lang="es-ES" sz="1292" dirty="0">
              <a:latin typeface="Century Gothic" panose="020B0502020202020204" pitchFamily="34" charset="0"/>
            </a:endParaRPr>
          </a:p>
        </p:txBody>
      </p:sp>
      <p:sp>
        <p:nvSpPr>
          <p:cNvPr id="7" name="Rectangle 6"/>
          <p:cNvSpPr/>
          <p:nvPr/>
        </p:nvSpPr>
        <p:spPr>
          <a:xfrm>
            <a:off x="3522954" y="298577"/>
            <a:ext cx="1990578" cy="2875082"/>
          </a:xfrm>
          <a:prstGeom prst="rect">
            <a:avLst/>
          </a:prstGeom>
        </p:spPr>
        <p:txBody>
          <a:bodyPr wrap="square">
            <a:spAutoFit/>
          </a:bodyPr>
          <a:lstStyle/>
          <a:p>
            <a:r>
              <a:rPr lang="es-ES" sz="1662" b="1" dirty="0" err="1">
                <a:solidFill>
                  <a:srgbClr val="57A8B6"/>
                </a:solidFill>
                <a:latin typeface="Segoe Print" panose="02000600000000000000" pitchFamily="2" charset="0"/>
              </a:rPr>
              <a:t>Wine</a:t>
            </a:r>
            <a:r>
              <a:rPr lang="es-ES" sz="1662" b="1" dirty="0">
                <a:solidFill>
                  <a:srgbClr val="57A8B6"/>
                </a:solidFill>
                <a:latin typeface="Segoe Print" panose="02000600000000000000" pitchFamily="2" charset="0"/>
              </a:rPr>
              <a:t> #1</a:t>
            </a:r>
          </a:p>
          <a:p>
            <a:r>
              <a:rPr lang="es-ES" sz="1292" dirty="0" err="1">
                <a:solidFill>
                  <a:srgbClr val="666666"/>
                </a:solidFill>
                <a:latin typeface="Century Gothic" panose="020B0502020202020204" pitchFamily="34" charset="0"/>
              </a:rPr>
              <a:t>Body</a:t>
            </a:r>
            <a:r>
              <a:rPr lang="es-ES" sz="1292" dirty="0">
                <a:solidFill>
                  <a:srgbClr val="666666"/>
                </a:solidFill>
                <a:latin typeface="Century Gothic" panose="020B0502020202020204" pitchFamily="34" charset="0"/>
              </a:rPr>
              <a:t>:</a:t>
            </a:r>
          </a:p>
          <a:p>
            <a:pPr>
              <a:spcAft>
                <a:spcPts val="554"/>
              </a:spcAft>
            </a:pPr>
            <a:r>
              <a:rPr lang="es-ES" sz="1292" dirty="0">
                <a:solidFill>
                  <a:srgbClr val="666666"/>
                </a:solidFill>
                <a:latin typeface="Century Gothic" panose="020B0502020202020204" pitchFamily="34" charset="0"/>
              </a:rPr>
              <a:t>Full / Medium / Light</a:t>
            </a:r>
          </a:p>
          <a:p>
            <a:r>
              <a:rPr lang="es-ES" sz="1292" dirty="0" err="1">
                <a:solidFill>
                  <a:srgbClr val="666666"/>
                </a:solidFill>
                <a:latin typeface="Century Gothic" panose="020B0502020202020204" pitchFamily="34" charset="0"/>
              </a:rPr>
              <a:t>Sweetness</a:t>
            </a:r>
            <a:r>
              <a:rPr lang="es-ES" sz="1292" dirty="0">
                <a:solidFill>
                  <a:srgbClr val="666666"/>
                </a:solidFill>
                <a:latin typeface="Century Gothic" panose="020B0502020202020204" pitchFamily="34" charset="0"/>
              </a:rPr>
              <a:t>:</a:t>
            </a:r>
          </a:p>
          <a:p>
            <a:pPr>
              <a:spcAft>
                <a:spcPts val="554"/>
              </a:spcAft>
            </a:pPr>
            <a:r>
              <a:rPr lang="es-ES" sz="1292" dirty="0" err="1">
                <a:solidFill>
                  <a:srgbClr val="666666"/>
                </a:solidFill>
                <a:latin typeface="Century Gothic" panose="020B0502020202020204" pitchFamily="34" charset="0"/>
              </a:rPr>
              <a:t>Sweet</a:t>
            </a:r>
            <a:r>
              <a:rPr lang="es-ES" sz="1292" dirty="0">
                <a:solidFill>
                  <a:srgbClr val="666666"/>
                </a:solidFill>
                <a:latin typeface="Century Gothic" panose="020B0502020202020204" pitchFamily="34" charset="0"/>
              </a:rPr>
              <a:t> / Off-</a:t>
            </a:r>
            <a:r>
              <a:rPr lang="es-ES" sz="1292" dirty="0" err="1">
                <a:solidFill>
                  <a:srgbClr val="666666"/>
                </a:solidFill>
                <a:latin typeface="Century Gothic" panose="020B0502020202020204" pitchFamily="34" charset="0"/>
              </a:rPr>
              <a:t>Dry</a:t>
            </a:r>
            <a:r>
              <a:rPr lang="es-ES" sz="1292" dirty="0">
                <a:solidFill>
                  <a:srgbClr val="666666"/>
                </a:solidFill>
                <a:latin typeface="Century Gothic" panose="020B0502020202020204" pitchFamily="34" charset="0"/>
              </a:rPr>
              <a:t> / </a:t>
            </a:r>
            <a:r>
              <a:rPr lang="es-ES" sz="1292" dirty="0" err="1">
                <a:solidFill>
                  <a:srgbClr val="666666"/>
                </a:solidFill>
                <a:latin typeface="Century Gothic" panose="020B0502020202020204" pitchFamily="34" charset="0"/>
              </a:rPr>
              <a:t>Dry</a:t>
            </a:r>
            <a:endParaRPr lang="es-ES" sz="1292" dirty="0">
              <a:solidFill>
                <a:srgbClr val="666666"/>
              </a:solidFill>
              <a:latin typeface="Century Gothic" panose="020B0502020202020204" pitchFamily="34" charset="0"/>
            </a:endParaRPr>
          </a:p>
          <a:p>
            <a:pPr>
              <a:spcAft>
                <a:spcPts val="554"/>
              </a:spcAft>
            </a:pPr>
            <a:r>
              <a:rPr lang="es-ES" sz="1292" dirty="0" err="1">
                <a:solidFill>
                  <a:srgbClr val="666666"/>
                </a:solidFill>
                <a:latin typeface="Century Gothic" panose="020B0502020202020204" pitchFamily="34" charset="0"/>
              </a:rPr>
              <a:t>Impressions</a:t>
            </a:r>
            <a:r>
              <a:rPr lang="es-ES" sz="1292" dirty="0">
                <a:solidFill>
                  <a:srgbClr val="666666"/>
                </a:solidFill>
                <a:latin typeface="Century Gothic" panose="020B0502020202020204" pitchFamily="34" charset="0"/>
              </a:rPr>
              <a:t>:</a:t>
            </a: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r>
              <a:rPr lang="es-ES" sz="1292" dirty="0">
                <a:solidFill>
                  <a:srgbClr val="666666"/>
                </a:solidFill>
                <a:latin typeface="Century Gothic" panose="020B0502020202020204" pitchFamily="34" charset="0"/>
              </a:rPr>
              <a:t>Score (1-10):</a:t>
            </a:r>
          </a:p>
          <a:p>
            <a:r>
              <a:rPr lang="es-ES" sz="1292" dirty="0" err="1">
                <a:solidFill>
                  <a:srgbClr val="666666"/>
                </a:solidFill>
                <a:latin typeface="Century Gothic" panose="020B0502020202020204" pitchFamily="34" charset="0"/>
              </a:rPr>
              <a:t>Guess</a:t>
            </a:r>
            <a:r>
              <a:rPr lang="es-ES" sz="1292" dirty="0">
                <a:solidFill>
                  <a:srgbClr val="666666"/>
                </a:solidFill>
                <a:latin typeface="Century Gothic" panose="020B0502020202020204" pitchFamily="34" charset="0"/>
              </a:rPr>
              <a:t>:</a:t>
            </a:r>
            <a:endParaRPr lang="es-ES" sz="1292" dirty="0">
              <a:latin typeface="Century Gothic" panose="020B0502020202020204" pitchFamily="34" charset="0"/>
            </a:endParaRPr>
          </a:p>
        </p:txBody>
      </p:sp>
      <p:sp>
        <p:nvSpPr>
          <p:cNvPr id="11" name="Rectangle 10"/>
          <p:cNvSpPr/>
          <p:nvPr/>
        </p:nvSpPr>
        <p:spPr>
          <a:xfrm>
            <a:off x="7129850" y="298577"/>
            <a:ext cx="1990578" cy="2875082"/>
          </a:xfrm>
          <a:prstGeom prst="rect">
            <a:avLst/>
          </a:prstGeom>
        </p:spPr>
        <p:txBody>
          <a:bodyPr wrap="square">
            <a:spAutoFit/>
          </a:bodyPr>
          <a:lstStyle/>
          <a:p>
            <a:r>
              <a:rPr lang="es-ES" sz="1662" b="1" dirty="0" err="1">
                <a:solidFill>
                  <a:srgbClr val="57A8B6"/>
                </a:solidFill>
                <a:latin typeface="Segoe Print" panose="02000600000000000000" pitchFamily="2" charset="0"/>
              </a:rPr>
              <a:t>Wine</a:t>
            </a:r>
            <a:r>
              <a:rPr lang="es-ES" sz="1662" b="1" dirty="0">
                <a:solidFill>
                  <a:srgbClr val="57A8B6"/>
                </a:solidFill>
                <a:latin typeface="Segoe Print" panose="02000600000000000000" pitchFamily="2" charset="0"/>
              </a:rPr>
              <a:t> #3</a:t>
            </a:r>
          </a:p>
          <a:p>
            <a:r>
              <a:rPr lang="es-ES" sz="1292" dirty="0" err="1">
                <a:solidFill>
                  <a:srgbClr val="666666"/>
                </a:solidFill>
                <a:latin typeface="Century Gothic" panose="020B0502020202020204" pitchFamily="34" charset="0"/>
              </a:rPr>
              <a:t>Body</a:t>
            </a:r>
            <a:r>
              <a:rPr lang="es-ES" sz="1292" dirty="0">
                <a:solidFill>
                  <a:srgbClr val="666666"/>
                </a:solidFill>
                <a:latin typeface="Century Gothic" panose="020B0502020202020204" pitchFamily="34" charset="0"/>
              </a:rPr>
              <a:t>:</a:t>
            </a:r>
          </a:p>
          <a:p>
            <a:pPr>
              <a:spcAft>
                <a:spcPts val="554"/>
              </a:spcAft>
            </a:pPr>
            <a:r>
              <a:rPr lang="es-ES" sz="1292" dirty="0">
                <a:solidFill>
                  <a:srgbClr val="666666"/>
                </a:solidFill>
                <a:latin typeface="Century Gothic" panose="020B0502020202020204" pitchFamily="34" charset="0"/>
              </a:rPr>
              <a:t>Full / Medium / Light</a:t>
            </a:r>
          </a:p>
          <a:p>
            <a:r>
              <a:rPr lang="es-ES" sz="1292" dirty="0" err="1">
                <a:solidFill>
                  <a:srgbClr val="666666"/>
                </a:solidFill>
                <a:latin typeface="Century Gothic" panose="020B0502020202020204" pitchFamily="34" charset="0"/>
              </a:rPr>
              <a:t>Sweetness</a:t>
            </a:r>
            <a:r>
              <a:rPr lang="es-ES" sz="1292" dirty="0">
                <a:solidFill>
                  <a:srgbClr val="666666"/>
                </a:solidFill>
                <a:latin typeface="Century Gothic" panose="020B0502020202020204" pitchFamily="34" charset="0"/>
              </a:rPr>
              <a:t>:</a:t>
            </a:r>
          </a:p>
          <a:p>
            <a:pPr>
              <a:spcAft>
                <a:spcPts val="554"/>
              </a:spcAft>
            </a:pPr>
            <a:r>
              <a:rPr lang="es-ES" sz="1292" dirty="0" err="1">
                <a:solidFill>
                  <a:srgbClr val="666666"/>
                </a:solidFill>
                <a:latin typeface="Century Gothic" panose="020B0502020202020204" pitchFamily="34" charset="0"/>
              </a:rPr>
              <a:t>Sweet</a:t>
            </a:r>
            <a:r>
              <a:rPr lang="es-ES" sz="1292" dirty="0">
                <a:solidFill>
                  <a:srgbClr val="666666"/>
                </a:solidFill>
                <a:latin typeface="Century Gothic" panose="020B0502020202020204" pitchFamily="34" charset="0"/>
              </a:rPr>
              <a:t> / Off-</a:t>
            </a:r>
            <a:r>
              <a:rPr lang="es-ES" sz="1292" dirty="0" err="1">
                <a:solidFill>
                  <a:srgbClr val="666666"/>
                </a:solidFill>
                <a:latin typeface="Century Gothic" panose="020B0502020202020204" pitchFamily="34" charset="0"/>
              </a:rPr>
              <a:t>Dry</a:t>
            </a:r>
            <a:r>
              <a:rPr lang="es-ES" sz="1292" dirty="0">
                <a:solidFill>
                  <a:srgbClr val="666666"/>
                </a:solidFill>
                <a:latin typeface="Century Gothic" panose="020B0502020202020204" pitchFamily="34" charset="0"/>
              </a:rPr>
              <a:t> / </a:t>
            </a:r>
            <a:r>
              <a:rPr lang="es-ES" sz="1292" dirty="0" err="1">
                <a:solidFill>
                  <a:srgbClr val="666666"/>
                </a:solidFill>
                <a:latin typeface="Century Gothic" panose="020B0502020202020204" pitchFamily="34" charset="0"/>
              </a:rPr>
              <a:t>Dry</a:t>
            </a:r>
            <a:endParaRPr lang="es-ES" sz="1292" dirty="0">
              <a:solidFill>
                <a:srgbClr val="666666"/>
              </a:solidFill>
              <a:latin typeface="Century Gothic" panose="020B0502020202020204" pitchFamily="34" charset="0"/>
            </a:endParaRPr>
          </a:p>
          <a:p>
            <a:pPr>
              <a:spcAft>
                <a:spcPts val="554"/>
              </a:spcAft>
            </a:pPr>
            <a:r>
              <a:rPr lang="es-ES" sz="1292" dirty="0" err="1">
                <a:solidFill>
                  <a:srgbClr val="666666"/>
                </a:solidFill>
                <a:latin typeface="Century Gothic" panose="020B0502020202020204" pitchFamily="34" charset="0"/>
              </a:rPr>
              <a:t>Impressions</a:t>
            </a:r>
            <a:r>
              <a:rPr lang="es-ES" sz="1292" dirty="0">
                <a:solidFill>
                  <a:srgbClr val="666666"/>
                </a:solidFill>
                <a:latin typeface="Century Gothic" panose="020B0502020202020204" pitchFamily="34" charset="0"/>
              </a:rPr>
              <a:t>:</a:t>
            </a: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endParaRPr lang="es-ES" sz="1292" dirty="0">
              <a:solidFill>
                <a:srgbClr val="666666"/>
              </a:solidFill>
              <a:latin typeface="Century Gothic" panose="020B0502020202020204" pitchFamily="34" charset="0"/>
            </a:endParaRPr>
          </a:p>
          <a:p>
            <a:pPr>
              <a:spcAft>
                <a:spcPts val="554"/>
              </a:spcAft>
            </a:pPr>
            <a:r>
              <a:rPr lang="es-ES" sz="1292" dirty="0">
                <a:solidFill>
                  <a:srgbClr val="666666"/>
                </a:solidFill>
                <a:latin typeface="Century Gothic" panose="020B0502020202020204" pitchFamily="34" charset="0"/>
              </a:rPr>
              <a:t>Score (1-10):</a:t>
            </a:r>
          </a:p>
          <a:p>
            <a:r>
              <a:rPr lang="es-ES" sz="1292" dirty="0" err="1">
                <a:solidFill>
                  <a:srgbClr val="666666"/>
                </a:solidFill>
                <a:latin typeface="Century Gothic" panose="020B0502020202020204" pitchFamily="34" charset="0"/>
              </a:rPr>
              <a:t>Guess</a:t>
            </a:r>
            <a:r>
              <a:rPr lang="es-ES" sz="1292" dirty="0">
                <a:solidFill>
                  <a:srgbClr val="666666"/>
                </a:solidFill>
                <a:latin typeface="Century Gothic" panose="020B0502020202020204" pitchFamily="34" charset="0"/>
              </a:rPr>
              <a:t>:</a:t>
            </a:r>
            <a:endParaRPr lang="es-ES" sz="1292" dirty="0">
              <a:latin typeface="Century Gothic" panose="020B0502020202020204" pitchFamily="34" charset="0"/>
            </a:endParaRPr>
          </a:p>
        </p:txBody>
      </p:sp>
      <p:cxnSp>
        <p:nvCxnSpPr>
          <p:cNvPr id="3" name="Straight Connector 2"/>
          <p:cNvCxnSpPr/>
          <p:nvPr/>
        </p:nvCxnSpPr>
        <p:spPr>
          <a:xfrm>
            <a:off x="3444632" y="128096"/>
            <a:ext cx="0" cy="660180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813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start!</a:t>
            </a:r>
            <a:endParaRPr lang="en-US" dirty="0"/>
          </a:p>
        </p:txBody>
      </p:sp>
    </p:spTree>
    <p:extLst>
      <p:ext uri="{BB962C8B-B14F-4D97-AF65-F5344CB8AC3E}">
        <p14:creationId xmlns:p14="http://schemas.microsoft.com/office/powerpoint/2010/main" val="549749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7250" y="609600"/>
            <a:ext cx="7406640" cy="1356360"/>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dirty="0" smtClean="0"/>
              <a:t>Wine </a:t>
            </a:r>
            <a:r>
              <a:rPr lang="nb-NO" dirty="0" err="1" smtClean="0"/>
              <a:t>prices</a:t>
            </a:r>
            <a:endParaRPr lang="en-US" dirty="0"/>
          </a:p>
        </p:txBody>
      </p:sp>
      <p:sp>
        <p:nvSpPr>
          <p:cNvPr id="3" name="Content Placeholder 2"/>
          <p:cNvSpPr txBox="1">
            <a:spLocks/>
          </p:cNvSpPr>
          <p:nvPr/>
        </p:nvSpPr>
        <p:spPr>
          <a:xfrm>
            <a:off x="857251" y="2057400"/>
            <a:ext cx="7404653" cy="4038600"/>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nb-NO" dirty="0" smtClean="0"/>
              <a:t>Wine 1: </a:t>
            </a:r>
            <a:r>
              <a:rPr lang="it-IT" b="1" dirty="0" smtClean="0">
                <a:hlinkClick r:id="rId2"/>
              </a:rPr>
              <a:t>Gauda Abadia de San  Campio Albariño </a:t>
            </a:r>
            <a:r>
              <a:rPr lang="it-IT" b="1" dirty="0" smtClean="0"/>
              <a:t>  		159,90</a:t>
            </a:r>
            <a:br>
              <a:rPr lang="it-IT" b="1" dirty="0" smtClean="0"/>
            </a:br>
            <a:r>
              <a:rPr lang="it-IT" b="1" dirty="0" smtClean="0"/>
              <a:t>(Galicia)</a:t>
            </a:r>
          </a:p>
          <a:p>
            <a:r>
              <a:rPr lang="nb-NO" dirty="0"/>
              <a:t>Wine </a:t>
            </a:r>
            <a:r>
              <a:rPr lang="nb-NO" dirty="0" smtClean="0"/>
              <a:t>2: </a:t>
            </a:r>
            <a:r>
              <a:rPr lang="it-IT" b="1" dirty="0" smtClean="0">
                <a:hlinkClick r:id="rId3"/>
              </a:rPr>
              <a:t>Villa Negra Gran Reserva </a:t>
            </a:r>
            <a:r>
              <a:rPr lang="it-IT" b="1" dirty="0" smtClean="0"/>
              <a:t>			 	116,90</a:t>
            </a:r>
            <a:br>
              <a:rPr lang="it-IT" b="1" dirty="0" smtClean="0"/>
            </a:br>
            <a:r>
              <a:rPr lang="it-IT" b="1" dirty="0" smtClean="0"/>
              <a:t>(Valencia)</a:t>
            </a:r>
            <a:endParaRPr lang="it-IT" b="1" dirty="0"/>
          </a:p>
          <a:p>
            <a:r>
              <a:rPr lang="nb-NO" dirty="0" smtClean="0"/>
              <a:t> Wine 3: </a:t>
            </a:r>
            <a:r>
              <a:rPr lang="it-IT" b="1" dirty="0" smtClean="0">
                <a:hlinkClick r:id="rId4"/>
              </a:rPr>
              <a:t>Càtulo Tinto Garnacha </a:t>
            </a:r>
            <a:r>
              <a:rPr lang="it-IT" b="1" dirty="0" smtClean="0"/>
              <a:t> 				124,90</a:t>
            </a:r>
            <a:br>
              <a:rPr lang="it-IT" b="1" dirty="0" smtClean="0"/>
            </a:br>
            <a:r>
              <a:rPr lang="it-IT" b="1" dirty="0" smtClean="0"/>
              <a:t>(Navarra)</a:t>
            </a:r>
            <a:endParaRPr lang="it-IT" b="1" dirty="0"/>
          </a:p>
          <a:p>
            <a:r>
              <a:rPr lang="nb-NO" dirty="0" smtClean="0"/>
              <a:t>Wine 4: </a:t>
            </a:r>
            <a:r>
              <a:rPr lang="it-IT" b="1" dirty="0" smtClean="0">
                <a:hlinkClick r:id="rId5"/>
              </a:rPr>
              <a:t>Gaznata Viñas Viejas</a:t>
            </a:r>
            <a:r>
              <a:rPr lang="it-IT" b="1" dirty="0" smtClean="0"/>
              <a:t>				 	147,60</a:t>
            </a:r>
            <a:br>
              <a:rPr lang="it-IT" b="1" dirty="0" smtClean="0"/>
            </a:br>
            <a:r>
              <a:rPr lang="it-IT" b="1" dirty="0" smtClean="0"/>
              <a:t>(Castilla y León)</a:t>
            </a:r>
          </a:p>
          <a:p>
            <a:r>
              <a:rPr lang="it-IT" dirty="0" smtClean="0"/>
              <a:t>Wine 5: </a:t>
            </a:r>
            <a:r>
              <a:rPr lang="it-IT" b="1" dirty="0" smtClean="0">
                <a:hlinkClick r:id="rId6"/>
              </a:rPr>
              <a:t>Muga Reserva</a:t>
            </a:r>
            <a:r>
              <a:rPr lang="it-IT" b="1" dirty="0" smtClean="0"/>
              <a:t>				 		249.90</a:t>
            </a:r>
            <a:br>
              <a:rPr lang="it-IT" b="1" dirty="0" smtClean="0"/>
            </a:br>
            <a:r>
              <a:rPr lang="it-IT" b="1" dirty="0" smtClean="0"/>
              <a:t>(La rioja)</a:t>
            </a:r>
            <a:endParaRPr lang="it-IT" b="1" dirty="0"/>
          </a:p>
          <a:p>
            <a:endParaRPr lang="it-IT" dirty="0"/>
          </a:p>
          <a:p>
            <a:endParaRPr lang="en-US" dirty="0"/>
          </a:p>
        </p:txBody>
      </p:sp>
    </p:spTree>
    <p:extLst>
      <p:ext uri="{BB962C8B-B14F-4D97-AF65-F5344CB8AC3E}">
        <p14:creationId xmlns:p14="http://schemas.microsoft.com/office/powerpoint/2010/main" val="367826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95715"/>
            <a:ext cx="7406640" cy="1356360"/>
          </a:xfrm>
        </p:spPr>
        <p:txBody>
          <a:bodyPr/>
          <a:lstStyle/>
          <a:p>
            <a:r>
              <a:rPr lang="nb-NO" dirty="0" err="1" smtClean="0"/>
              <a:t>What</a:t>
            </a:r>
            <a:r>
              <a:rPr lang="nb-NO" dirty="0" smtClean="0"/>
              <a:t> is </a:t>
            </a:r>
            <a:r>
              <a:rPr lang="nb-NO" dirty="0" err="1" smtClean="0"/>
              <a:t>wine</a:t>
            </a:r>
            <a:r>
              <a:rPr lang="nb-NO" dirty="0" smtClean="0"/>
              <a:t>?</a:t>
            </a:r>
            <a:endParaRPr lang="en-US" dirty="0"/>
          </a:p>
        </p:txBody>
      </p:sp>
      <p:sp>
        <p:nvSpPr>
          <p:cNvPr id="3" name="Content Placeholder 2"/>
          <p:cNvSpPr>
            <a:spLocks noGrp="1"/>
          </p:cNvSpPr>
          <p:nvPr>
            <p:ph idx="1"/>
          </p:nvPr>
        </p:nvSpPr>
        <p:spPr/>
        <p:txBody>
          <a:bodyPr/>
          <a:lstStyle/>
          <a:p>
            <a:r>
              <a:rPr lang="nb-NO" dirty="0" err="1" smtClean="0"/>
              <a:t>Grape</a:t>
            </a:r>
            <a:r>
              <a:rPr lang="nb-NO" dirty="0" smtClean="0"/>
              <a:t> juice + </a:t>
            </a:r>
            <a:r>
              <a:rPr lang="nb-NO" dirty="0" err="1" smtClean="0"/>
              <a:t>yeast</a:t>
            </a:r>
            <a:r>
              <a:rPr lang="nb-NO" dirty="0" smtClean="0"/>
              <a:t> = </a:t>
            </a:r>
            <a:r>
              <a:rPr lang="nb-NO" dirty="0" err="1" smtClean="0"/>
              <a:t>alcohol</a:t>
            </a:r>
            <a:r>
              <a:rPr lang="nb-NO" dirty="0" smtClean="0"/>
              <a:t> &amp; CO2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478" y="2593861"/>
            <a:ext cx="5210175" cy="39117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Tree>
    <p:extLst>
      <p:ext uri="{BB962C8B-B14F-4D97-AF65-F5344CB8AC3E}">
        <p14:creationId xmlns:p14="http://schemas.microsoft.com/office/powerpoint/2010/main" val="3141103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b-NO" dirty="0" err="1" smtClean="0"/>
              <a:t>We</a:t>
            </a:r>
            <a:r>
              <a:rPr lang="nb-NO" dirty="0" smtClean="0"/>
              <a:t> </a:t>
            </a:r>
            <a:r>
              <a:rPr lang="nb-NO" dirty="0" err="1" smtClean="0"/>
              <a:t>will</a:t>
            </a:r>
            <a:r>
              <a:rPr lang="nb-NO" dirty="0" smtClean="0"/>
              <a:t> taste </a:t>
            </a:r>
            <a:r>
              <a:rPr lang="nb-NO" dirty="0" err="1" smtClean="0"/>
              <a:t>wines</a:t>
            </a:r>
            <a:r>
              <a:rPr lang="nb-NO" dirty="0" smtClean="0"/>
              <a:t> from 5 regions </a:t>
            </a:r>
            <a:r>
              <a:rPr lang="nb-NO" dirty="0" err="1" smtClean="0"/>
              <a:t>of</a:t>
            </a:r>
            <a:r>
              <a:rPr lang="nb-NO" dirty="0" smtClean="0"/>
              <a:t> Spain </a:t>
            </a:r>
          </a:p>
          <a:p>
            <a:endParaRPr lang="nb-NO" dirty="0"/>
          </a:p>
          <a:p>
            <a:r>
              <a:rPr lang="nb-NO" dirty="0" smtClean="0"/>
              <a:t>This </a:t>
            </a:r>
            <a:r>
              <a:rPr lang="nb-NO" dirty="0" err="1" smtClean="0"/>
              <a:t>presentation</a:t>
            </a:r>
            <a:r>
              <a:rPr lang="nb-NO" dirty="0" smtClean="0"/>
              <a:t> </a:t>
            </a:r>
            <a:r>
              <a:rPr lang="nb-NO" dirty="0" err="1" smtClean="0"/>
              <a:t>will</a:t>
            </a:r>
            <a:r>
              <a:rPr lang="nb-NO" dirty="0" smtClean="0"/>
              <a:t> introduce </a:t>
            </a:r>
            <a:r>
              <a:rPr lang="nb-NO" dirty="0" err="1" smtClean="0"/>
              <a:t>you</a:t>
            </a:r>
            <a:r>
              <a:rPr lang="nb-NO" dirty="0" smtClean="0"/>
              <a:t> to </a:t>
            </a:r>
            <a:r>
              <a:rPr lang="nb-NO" dirty="0" err="1" smtClean="0"/>
              <a:t>the</a:t>
            </a:r>
            <a:r>
              <a:rPr lang="nb-NO" dirty="0" smtClean="0"/>
              <a:t> </a:t>
            </a:r>
            <a:r>
              <a:rPr lang="nb-NO" dirty="0" err="1" smtClean="0"/>
              <a:t>wines</a:t>
            </a:r>
            <a:r>
              <a:rPr lang="nb-NO" dirty="0" smtClean="0"/>
              <a:t> in Spain and </a:t>
            </a:r>
            <a:r>
              <a:rPr lang="nb-NO" dirty="0" err="1" smtClean="0"/>
              <a:t>help</a:t>
            </a:r>
            <a:r>
              <a:rPr lang="nb-NO" dirty="0" smtClean="0"/>
              <a:t> </a:t>
            </a:r>
            <a:r>
              <a:rPr lang="nb-NO" dirty="0" err="1" smtClean="0"/>
              <a:t>you</a:t>
            </a:r>
            <a:r>
              <a:rPr lang="nb-NO" dirty="0" smtClean="0"/>
              <a:t> </a:t>
            </a:r>
            <a:r>
              <a:rPr lang="nb-NO" dirty="0" err="1" smtClean="0"/>
              <a:t>with</a:t>
            </a:r>
            <a:r>
              <a:rPr lang="nb-NO" dirty="0" smtClean="0"/>
              <a:t> tasting </a:t>
            </a:r>
            <a:r>
              <a:rPr lang="nb-NO" dirty="0" err="1" smtClean="0"/>
              <a:t>techniques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2" name="Title 1"/>
          <p:cNvSpPr>
            <a:spLocks noGrp="1"/>
          </p:cNvSpPr>
          <p:nvPr>
            <p:ph type="title"/>
          </p:nvPr>
        </p:nvSpPr>
        <p:spPr>
          <a:xfrm>
            <a:off x="857250" y="388218"/>
            <a:ext cx="7406640" cy="1356360"/>
          </a:xfrm>
        </p:spPr>
        <p:txBody>
          <a:bodyPr/>
          <a:lstStyle/>
          <a:p>
            <a:r>
              <a:rPr lang="nb-NO" dirty="0" err="1" smtClean="0"/>
              <a:t>Today</a:t>
            </a:r>
            <a:r>
              <a:rPr lang="nb-NO" dirty="0" smtClean="0"/>
              <a:t>: </a:t>
            </a:r>
            <a:br>
              <a:rPr lang="nb-NO" dirty="0" smtClean="0"/>
            </a:br>
            <a:r>
              <a:rPr lang="nb-NO" dirty="0" smtClean="0"/>
              <a:t>a </a:t>
            </a:r>
            <a:r>
              <a:rPr lang="nb-NO" dirty="0" err="1" smtClean="0"/>
              <a:t>small</a:t>
            </a:r>
            <a:r>
              <a:rPr lang="nb-NO" dirty="0" smtClean="0"/>
              <a:t> </a:t>
            </a:r>
            <a:r>
              <a:rPr lang="nb-NO" dirty="0" err="1" smtClean="0"/>
              <a:t>tour</a:t>
            </a:r>
            <a:r>
              <a:rPr lang="nb-NO" dirty="0" smtClean="0"/>
              <a:t> </a:t>
            </a:r>
            <a:r>
              <a:rPr lang="nb-NO" dirty="0" err="1" smtClean="0"/>
              <a:t>around</a:t>
            </a:r>
            <a:r>
              <a:rPr lang="nb-NO" dirty="0" smtClean="0"/>
              <a:t> Spain</a:t>
            </a:r>
            <a:endParaRPr lang="en-US" dirty="0"/>
          </a:p>
        </p:txBody>
      </p:sp>
    </p:spTree>
    <p:extLst>
      <p:ext uri="{BB962C8B-B14F-4D97-AF65-F5344CB8AC3E}">
        <p14:creationId xmlns:p14="http://schemas.microsoft.com/office/powerpoint/2010/main" val="3115426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2" name="Title 1"/>
          <p:cNvSpPr>
            <a:spLocks noGrp="1"/>
          </p:cNvSpPr>
          <p:nvPr>
            <p:ph type="title"/>
          </p:nvPr>
        </p:nvSpPr>
        <p:spPr>
          <a:xfrm>
            <a:off x="857250" y="195715"/>
            <a:ext cx="7406640" cy="1356360"/>
          </a:xfrm>
        </p:spPr>
        <p:txBody>
          <a:bodyPr/>
          <a:lstStyle/>
          <a:p>
            <a:r>
              <a:rPr lang="nb-NO" dirty="0" err="1" smtClean="0"/>
              <a:t>Famous</a:t>
            </a:r>
            <a:r>
              <a:rPr lang="nb-NO" dirty="0" smtClean="0"/>
              <a:t> </a:t>
            </a:r>
            <a:r>
              <a:rPr lang="nb-NO" dirty="0" err="1" smtClean="0"/>
              <a:t>wines</a:t>
            </a:r>
            <a:r>
              <a:rPr lang="nb-NO" dirty="0" smtClean="0"/>
              <a:t> </a:t>
            </a:r>
            <a:r>
              <a:rPr lang="nb-NO" dirty="0" err="1" smtClean="0"/>
              <a:t>of</a:t>
            </a:r>
            <a:r>
              <a:rPr lang="nb-NO" dirty="0" smtClean="0"/>
              <a:t> Spain </a:t>
            </a:r>
            <a:endParaRPr lang="en-US" dirty="0"/>
          </a:p>
        </p:txBody>
      </p:sp>
      <p:sp>
        <p:nvSpPr>
          <p:cNvPr id="3" name="Content Placeholder 2"/>
          <p:cNvSpPr>
            <a:spLocks noGrp="1"/>
          </p:cNvSpPr>
          <p:nvPr>
            <p:ph idx="1"/>
          </p:nvPr>
        </p:nvSpPr>
        <p:spPr>
          <a:xfrm>
            <a:off x="859237" y="1892808"/>
            <a:ext cx="7404653" cy="4038600"/>
          </a:xfrm>
        </p:spPr>
        <p:txBody>
          <a:bodyPr>
            <a:noAutofit/>
          </a:bodyPr>
          <a:lstStyle/>
          <a:p>
            <a:r>
              <a:rPr lang="pt-BR" dirty="0"/>
              <a:t>sangria, kalimotxo and tinto de verano</a:t>
            </a:r>
            <a:endParaRPr lang="es-E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00" t="11141" r="55000" b="5289"/>
          <a:stretch/>
        </p:blipFill>
        <p:spPr>
          <a:xfrm>
            <a:off x="429772" y="2532892"/>
            <a:ext cx="2500492" cy="3456000"/>
          </a:xfrm>
          <a:prstGeom prst="rect">
            <a:avLst/>
          </a:prstGeom>
        </p:spPr>
      </p:pic>
      <p:pic>
        <p:nvPicPr>
          <p:cNvPr id="9" name="Picture 8"/>
          <p:cNvPicPr>
            <a:picLocks noChangeAspect="1"/>
          </p:cNvPicPr>
          <p:nvPr/>
        </p:nvPicPr>
        <p:blipFill>
          <a:blip r:embed="rId4"/>
          <a:stretch>
            <a:fillRect/>
          </a:stretch>
        </p:blipFill>
        <p:spPr>
          <a:xfrm>
            <a:off x="3130081" y="3120559"/>
            <a:ext cx="3038570" cy="228066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2118" y="2532892"/>
            <a:ext cx="2304000" cy="3456000"/>
          </a:xfrm>
          <a:prstGeom prst="rect">
            <a:avLst/>
          </a:prstGeom>
        </p:spPr>
      </p:pic>
    </p:spTree>
    <p:extLst>
      <p:ext uri="{BB962C8B-B14F-4D97-AF65-F5344CB8AC3E}">
        <p14:creationId xmlns:p14="http://schemas.microsoft.com/office/powerpoint/2010/main" val="3823373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2" name="Title 1"/>
          <p:cNvSpPr>
            <a:spLocks noGrp="1"/>
          </p:cNvSpPr>
          <p:nvPr>
            <p:ph type="title"/>
          </p:nvPr>
        </p:nvSpPr>
        <p:spPr>
          <a:xfrm>
            <a:off x="857250" y="195715"/>
            <a:ext cx="7406640" cy="1356360"/>
          </a:xfrm>
        </p:spPr>
        <p:txBody>
          <a:bodyPr/>
          <a:lstStyle/>
          <a:p>
            <a:r>
              <a:rPr lang="nb-NO" dirty="0" err="1" smtClean="0"/>
              <a:t>Facts</a:t>
            </a:r>
            <a:r>
              <a:rPr lang="nb-NO" dirty="0" smtClean="0"/>
              <a:t> </a:t>
            </a:r>
            <a:r>
              <a:rPr lang="nb-NO" dirty="0" err="1" smtClean="0"/>
              <a:t>about</a:t>
            </a:r>
            <a:r>
              <a:rPr lang="nb-NO" dirty="0" smtClean="0"/>
              <a:t> Spanish </a:t>
            </a:r>
            <a:r>
              <a:rPr lang="nb-NO" dirty="0" err="1" smtClean="0"/>
              <a:t>wine</a:t>
            </a:r>
            <a:endParaRPr lang="en-US" dirty="0"/>
          </a:p>
        </p:txBody>
      </p:sp>
      <p:sp>
        <p:nvSpPr>
          <p:cNvPr id="3" name="Content Placeholder 2"/>
          <p:cNvSpPr>
            <a:spLocks noGrp="1"/>
          </p:cNvSpPr>
          <p:nvPr>
            <p:ph idx="1"/>
          </p:nvPr>
        </p:nvSpPr>
        <p:spPr>
          <a:xfrm>
            <a:off x="661887" y="1528006"/>
            <a:ext cx="7820226" cy="4795791"/>
          </a:xfrm>
        </p:spPr>
        <p:txBody>
          <a:bodyPr>
            <a:noAutofit/>
          </a:bodyPr>
          <a:lstStyle/>
          <a:p>
            <a:r>
              <a:rPr lang="en-GB" dirty="0" smtClean="0"/>
              <a:t>Spain </a:t>
            </a:r>
            <a:r>
              <a:rPr lang="en-GB" dirty="0"/>
              <a:t>has the </a:t>
            </a:r>
            <a:r>
              <a:rPr lang="en-GB" b="1" dirty="0"/>
              <a:t>largest</a:t>
            </a:r>
            <a:r>
              <a:rPr lang="en-GB" dirty="0"/>
              <a:t> </a:t>
            </a:r>
            <a:r>
              <a:rPr lang="en-GB" b="1" dirty="0"/>
              <a:t>extension of </a:t>
            </a:r>
            <a:r>
              <a:rPr lang="en-GB" b="1" dirty="0" smtClean="0"/>
              <a:t>vineyards </a:t>
            </a:r>
            <a:r>
              <a:rPr lang="en-GB" dirty="0" smtClean="0"/>
              <a:t>in </a:t>
            </a:r>
            <a:r>
              <a:rPr lang="en-GB" dirty="0"/>
              <a:t>the </a:t>
            </a:r>
            <a:r>
              <a:rPr lang="en-GB" b="1" dirty="0"/>
              <a:t>world</a:t>
            </a:r>
            <a:r>
              <a:rPr lang="en-GB" dirty="0"/>
              <a:t> </a:t>
            </a:r>
            <a:r>
              <a:rPr lang="en-GB" dirty="0" smtClean="0"/>
              <a:t/>
            </a:r>
            <a:br>
              <a:rPr lang="en-GB" dirty="0" smtClean="0"/>
            </a:br>
            <a:r>
              <a:rPr lang="en-GB" dirty="0" smtClean="0"/>
              <a:t>(950.000 hectares).</a:t>
            </a:r>
          </a:p>
          <a:p>
            <a:r>
              <a:rPr lang="en-GB" dirty="0" smtClean="0"/>
              <a:t>It </a:t>
            </a:r>
            <a:r>
              <a:rPr lang="en-GB" dirty="0"/>
              <a:t>is </a:t>
            </a:r>
            <a:r>
              <a:rPr lang="en-GB" b="1" dirty="0" smtClean="0"/>
              <a:t>3</a:t>
            </a:r>
            <a:r>
              <a:rPr lang="en-GB" b="1" baseline="30000" dirty="0" smtClean="0"/>
              <a:t>rd</a:t>
            </a:r>
            <a:r>
              <a:rPr lang="en-GB" b="1" dirty="0" smtClean="0"/>
              <a:t> largest </a:t>
            </a:r>
            <a:r>
              <a:rPr lang="en-GB" dirty="0"/>
              <a:t>in terms of world-wide wine </a:t>
            </a:r>
            <a:r>
              <a:rPr lang="en-GB" b="1" dirty="0" smtClean="0"/>
              <a:t>production</a:t>
            </a:r>
            <a:r>
              <a:rPr lang="en-GB" dirty="0" smtClean="0"/>
              <a:t> (behind France (1</a:t>
            </a:r>
            <a:r>
              <a:rPr lang="en-GB" baseline="30000" dirty="0" smtClean="0"/>
              <a:t>st</a:t>
            </a:r>
            <a:r>
              <a:rPr lang="en-GB" dirty="0" smtClean="0"/>
              <a:t>) and Italy (2</a:t>
            </a:r>
            <a:r>
              <a:rPr lang="en-GB" baseline="30000" dirty="0" smtClean="0"/>
              <a:t>nd</a:t>
            </a:r>
            <a:r>
              <a:rPr lang="en-GB" dirty="0" smtClean="0"/>
              <a:t>)).</a:t>
            </a:r>
          </a:p>
          <a:p>
            <a:r>
              <a:rPr lang="en-GB" dirty="0" smtClean="0"/>
              <a:t>About </a:t>
            </a:r>
            <a:r>
              <a:rPr lang="en-GB" b="1" dirty="0"/>
              <a:t>2/3</a:t>
            </a:r>
            <a:r>
              <a:rPr lang="en-GB" dirty="0"/>
              <a:t> of all wines produced in Spain are </a:t>
            </a:r>
            <a:r>
              <a:rPr lang="en-GB" b="1" dirty="0"/>
              <a:t>table wines </a:t>
            </a:r>
            <a:r>
              <a:rPr lang="en-GB" dirty="0"/>
              <a:t>with about </a:t>
            </a:r>
            <a:r>
              <a:rPr lang="en-GB" b="1" dirty="0"/>
              <a:t>1/3</a:t>
            </a:r>
            <a:r>
              <a:rPr lang="en-GB" dirty="0"/>
              <a:t> comprising </a:t>
            </a:r>
            <a:r>
              <a:rPr lang="en-GB" b="1" dirty="0"/>
              <a:t>high-quality wines</a:t>
            </a:r>
            <a:r>
              <a:rPr lang="en-GB" dirty="0" smtClean="0"/>
              <a:t>.</a:t>
            </a:r>
            <a:endParaRPr lang="en-GB" dirty="0"/>
          </a:p>
          <a:p>
            <a:r>
              <a:rPr lang="en-GB" dirty="0"/>
              <a:t>World </a:t>
            </a:r>
            <a:r>
              <a:rPr lang="en-GB" b="1" dirty="0"/>
              <a:t>leader</a:t>
            </a:r>
            <a:r>
              <a:rPr lang="en-GB" dirty="0"/>
              <a:t> in wine </a:t>
            </a:r>
            <a:r>
              <a:rPr lang="en-GB" b="1" dirty="0"/>
              <a:t>export</a:t>
            </a:r>
            <a:r>
              <a:rPr lang="en-GB" dirty="0"/>
              <a:t> volume (2.2 million </a:t>
            </a:r>
            <a:r>
              <a:rPr lang="en-GB" dirty="0" smtClean="0"/>
              <a:t>litters </a:t>
            </a:r>
            <a:r>
              <a:rPr lang="en-GB" dirty="0"/>
              <a:t>in 2016).</a:t>
            </a:r>
          </a:p>
          <a:p>
            <a:r>
              <a:rPr lang="en-GB" dirty="0"/>
              <a:t>The </a:t>
            </a:r>
            <a:r>
              <a:rPr lang="en-GB" b="1" dirty="0"/>
              <a:t>Spanish cava </a:t>
            </a:r>
            <a:r>
              <a:rPr lang="en-GB" dirty="0"/>
              <a:t>is the </a:t>
            </a:r>
            <a:r>
              <a:rPr lang="en-GB" b="1" dirty="0"/>
              <a:t>2</a:t>
            </a:r>
            <a:r>
              <a:rPr lang="en-GB" b="1" baseline="30000" dirty="0"/>
              <a:t>nd</a:t>
            </a:r>
            <a:r>
              <a:rPr lang="en-GB" dirty="0"/>
              <a:t> best selling </a:t>
            </a:r>
            <a:r>
              <a:rPr lang="en-GB" b="1" dirty="0"/>
              <a:t>sparkling wine </a:t>
            </a:r>
            <a:r>
              <a:rPr lang="en-GB" dirty="0"/>
              <a:t>in the world </a:t>
            </a:r>
            <a:r>
              <a:rPr lang="en-GB" dirty="0" smtClean="0"/>
              <a:t>(over the French ones).</a:t>
            </a:r>
          </a:p>
          <a:p>
            <a:r>
              <a:rPr lang="en-GB" dirty="0" smtClean="0"/>
              <a:t>The </a:t>
            </a:r>
            <a:r>
              <a:rPr lang="en-GB" b="1" dirty="0"/>
              <a:t>best sommelier </a:t>
            </a:r>
            <a:r>
              <a:rPr lang="en-GB" dirty="0"/>
              <a:t>and the </a:t>
            </a:r>
            <a:r>
              <a:rPr lang="en-GB" b="1" dirty="0"/>
              <a:t>best oenologist </a:t>
            </a:r>
            <a:r>
              <a:rPr lang="en-GB" dirty="0"/>
              <a:t>in the </a:t>
            </a:r>
            <a:r>
              <a:rPr lang="en-GB" b="1" dirty="0"/>
              <a:t>world</a:t>
            </a:r>
            <a:r>
              <a:rPr lang="en-GB" dirty="0"/>
              <a:t> are </a:t>
            </a:r>
            <a:r>
              <a:rPr lang="en-GB" b="1" dirty="0" smtClean="0"/>
              <a:t>Spanish</a:t>
            </a:r>
            <a:r>
              <a:rPr lang="en-GB" dirty="0" smtClean="0"/>
              <a:t>.</a:t>
            </a:r>
          </a:p>
          <a:p>
            <a:r>
              <a:rPr lang="en-GB" dirty="0"/>
              <a:t>Spanish wine was the </a:t>
            </a:r>
            <a:r>
              <a:rPr lang="en-GB" b="1" dirty="0"/>
              <a:t>Romans' favourite </a:t>
            </a:r>
            <a:r>
              <a:rPr lang="en-GB" dirty="0" smtClean="0"/>
              <a:t>tipple.</a:t>
            </a:r>
          </a:p>
          <a:p>
            <a:r>
              <a:rPr lang="en-GB" dirty="0"/>
              <a:t>There are </a:t>
            </a:r>
            <a:r>
              <a:rPr lang="en-GB" b="1" dirty="0"/>
              <a:t>over 400 grape varieties </a:t>
            </a:r>
            <a:r>
              <a:rPr lang="en-GB" dirty="0"/>
              <a:t>in </a:t>
            </a:r>
            <a:r>
              <a:rPr lang="en-GB" dirty="0" smtClean="0"/>
              <a:t>Spain.</a:t>
            </a:r>
          </a:p>
          <a:p>
            <a:r>
              <a:rPr lang="en-GB" dirty="0"/>
              <a:t>Spain is the </a:t>
            </a:r>
            <a:r>
              <a:rPr lang="en-GB" b="1" dirty="0"/>
              <a:t>number one </a:t>
            </a:r>
            <a:r>
              <a:rPr lang="en-GB" dirty="0"/>
              <a:t>worldwide producer of </a:t>
            </a:r>
            <a:r>
              <a:rPr lang="en-GB" b="1" dirty="0"/>
              <a:t>organic </a:t>
            </a:r>
            <a:r>
              <a:rPr lang="en-GB" b="1" dirty="0" smtClean="0"/>
              <a:t>wine</a:t>
            </a:r>
            <a:r>
              <a:rPr lang="en-GB" dirty="0" smtClean="0"/>
              <a:t>.</a:t>
            </a:r>
            <a:endParaRPr lang="en-GB" dirty="0"/>
          </a:p>
        </p:txBody>
      </p:sp>
    </p:spTree>
    <p:extLst>
      <p:ext uri="{BB962C8B-B14F-4D97-AF65-F5344CB8AC3E}">
        <p14:creationId xmlns:p14="http://schemas.microsoft.com/office/powerpoint/2010/main" val="1622127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3" name="Content Placeholder 2"/>
          <p:cNvSpPr>
            <a:spLocks noGrp="1"/>
          </p:cNvSpPr>
          <p:nvPr>
            <p:ph idx="1"/>
          </p:nvPr>
        </p:nvSpPr>
        <p:spPr>
          <a:xfrm>
            <a:off x="661887" y="1528005"/>
            <a:ext cx="7820226" cy="4795791"/>
          </a:xfrm>
        </p:spPr>
        <p:txBody>
          <a:bodyPr>
            <a:noAutofit/>
          </a:bodyPr>
          <a:lstStyle/>
          <a:p>
            <a:r>
              <a:rPr lang="en-GB" dirty="0"/>
              <a:t>Spain’s wine heritage is at least </a:t>
            </a:r>
            <a:r>
              <a:rPr lang="en-GB" b="1" dirty="0"/>
              <a:t>3,000 years old</a:t>
            </a:r>
            <a:r>
              <a:rPr lang="en-GB" dirty="0"/>
              <a:t>:</a:t>
            </a:r>
          </a:p>
          <a:p>
            <a:pPr lvl="1">
              <a:buFont typeface="Courier New" panose="02070309020205020404" pitchFamily="49" charset="0"/>
              <a:buChar char="o"/>
            </a:pPr>
            <a:r>
              <a:rPr lang="en-GB" sz="2000" dirty="0"/>
              <a:t>Vineyards in Sherry region (Andalusia) were planted by the Phoenicians around 1,100 BC.</a:t>
            </a:r>
          </a:p>
          <a:p>
            <a:pPr lvl="1">
              <a:buFont typeface="Courier New" panose="02070309020205020404" pitchFamily="49" charset="0"/>
              <a:buChar char="o"/>
            </a:pPr>
            <a:r>
              <a:rPr lang="en-GB" sz="2000" dirty="0"/>
              <a:t> Wines from the Mediterranean and Atlantic coasts were traded and consumed by the Romans. </a:t>
            </a:r>
            <a:endParaRPr lang="en-GB" sz="2000" dirty="0" smtClean="0"/>
          </a:p>
          <a:p>
            <a:r>
              <a:rPr lang="en-GB" dirty="0" smtClean="0"/>
              <a:t>Spain's </a:t>
            </a:r>
            <a:r>
              <a:rPr lang="en-GB" dirty="0"/>
              <a:t>principal </a:t>
            </a:r>
            <a:r>
              <a:rPr lang="en-GB" b="1" dirty="0"/>
              <a:t>rivers</a:t>
            </a:r>
            <a:r>
              <a:rPr lang="en-GB" dirty="0"/>
              <a:t> </a:t>
            </a:r>
            <a:r>
              <a:rPr lang="en-GB" dirty="0" smtClean="0"/>
              <a:t>are </a:t>
            </a:r>
            <a:r>
              <a:rPr lang="en-GB" dirty="0"/>
              <a:t>at the heart of many Spanish </a:t>
            </a:r>
            <a:r>
              <a:rPr lang="en-GB" b="1" dirty="0"/>
              <a:t>wine </a:t>
            </a:r>
            <a:r>
              <a:rPr lang="en-GB" b="1" dirty="0" smtClean="0"/>
              <a:t>regions</a:t>
            </a:r>
            <a:r>
              <a:rPr lang="en-GB" dirty="0" smtClean="0"/>
              <a:t>:</a:t>
            </a:r>
          </a:p>
          <a:p>
            <a:pPr lvl="1">
              <a:buFont typeface="Courier New" panose="02070309020205020404" pitchFamily="49" charset="0"/>
              <a:buChar char="o"/>
            </a:pPr>
            <a:r>
              <a:rPr lang="en-GB" sz="2000" b="1" dirty="0" smtClean="0"/>
              <a:t>Ebro </a:t>
            </a:r>
            <a:r>
              <a:rPr lang="en-GB" sz="2000" b="1" dirty="0"/>
              <a:t>river </a:t>
            </a:r>
            <a:r>
              <a:rPr lang="en-GB" sz="2000" dirty="0"/>
              <a:t>that runs through the Rioja and several Catalan wine </a:t>
            </a:r>
            <a:r>
              <a:rPr lang="en-GB" sz="2000" dirty="0" smtClean="0"/>
              <a:t>regions.</a:t>
            </a:r>
          </a:p>
          <a:p>
            <a:pPr lvl="1">
              <a:buFont typeface="Courier New" panose="02070309020205020404" pitchFamily="49" charset="0"/>
              <a:buChar char="o"/>
            </a:pPr>
            <a:r>
              <a:rPr lang="en-GB" sz="2000" b="1" dirty="0" smtClean="0"/>
              <a:t>Duero river </a:t>
            </a:r>
            <a:r>
              <a:rPr lang="en-GB" sz="2000" dirty="0" smtClean="0"/>
              <a:t>flows </a:t>
            </a:r>
            <a:r>
              <a:rPr lang="en-GB" sz="2000" dirty="0"/>
              <a:t>westward through the Ribera del Duero region in Spain before crossing the border into Portugal's Douro Valley which is at the heart of Port wine </a:t>
            </a:r>
            <a:r>
              <a:rPr lang="en-GB" sz="2000" dirty="0" smtClean="0"/>
              <a:t>production.</a:t>
            </a:r>
          </a:p>
          <a:p>
            <a:pPr lvl="1">
              <a:buFont typeface="Courier New" panose="02070309020205020404" pitchFamily="49" charset="0"/>
              <a:buChar char="o"/>
            </a:pPr>
            <a:r>
              <a:rPr lang="en-GB" sz="2000" b="1" dirty="0" smtClean="0"/>
              <a:t>Tajo river </a:t>
            </a:r>
            <a:r>
              <a:rPr lang="en-GB" sz="2000" dirty="0" smtClean="0"/>
              <a:t>runs </a:t>
            </a:r>
            <a:r>
              <a:rPr lang="en-GB" sz="2000" dirty="0"/>
              <a:t>through the La Mancha </a:t>
            </a:r>
            <a:r>
              <a:rPr lang="en-GB" sz="2000" dirty="0" smtClean="0"/>
              <a:t>region.</a:t>
            </a:r>
          </a:p>
          <a:p>
            <a:pPr lvl="1">
              <a:buFont typeface="Courier New" panose="02070309020205020404" pitchFamily="49" charset="0"/>
              <a:buChar char="o"/>
            </a:pPr>
            <a:r>
              <a:rPr lang="en-GB" sz="2000" b="1" dirty="0" smtClean="0"/>
              <a:t>Guadalquivir river </a:t>
            </a:r>
            <a:r>
              <a:rPr lang="en-GB" sz="2000" dirty="0"/>
              <a:t>flows into the Atlantic at the Sherry producing </a:t>
            </a:r>
            <a:r>
              <a:rPr lang="en-GB" sz="2000" dirty="0" smtClean="0"/>
              <a:t>region.</a:t>
            </a:r>
            <a:endParaRPr lang="en-GB" sz="2000" dirty="0"/>
          </a:p>
        </p:txBody>
      </p:sp>
      <p:sp>
        <p:nvSpPr>
          <p:cNvPr id="2" name="Title 1"/>
          <p:cNvSpPr>
            <a:spLocks noGrp="1"/>
          </p:cNvSpPr>
          <p:nvPr>
            <p:ph type="title"/>
          </p:nvPr>
        </p:nvSpPr>
        <p:spPr>
          <a:xfrm>
            <a:off x="857250" y="195715"/>
            <a:ext cx="7406640" cy="1356360"/>
          </a:xfrm>
        </p:spPr>
        <p:txBody>
          <a:bodyPr/>
          <a:lstStyle/>
          <a:p>
            <a:r>
              <a:rPr lang="en-US" dirty="0" smtClean="0"/>
              <a:t>Wine in Spain </a:t>
            </a:r>
            <a:endParaRPr lang="en-US" dirty="0"/>
          </a:p>
        </p:txBody>
      </p:sp>
    </p:spTree>
    <p:extLst>
      <p:ext uri="{BB962C8B-B14F-4D97-AF65-F5344CB8AC3E}">
        <p14:creationId xmlns:p14="http://schemas.microsoft.com/office/powerpoint/2010/main" val="339334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3" name="Content Placeholder 2"/>
          <p:cNvSpPr>
            <a:spLocks noGrp="1"/>
          </p:cNvSpPr>
          <p:nvPr>
            <p:ph idx="1"/>
          </p:nvPr>
        </p:nvSpPr>
        <p:spPr>
          <a:xfrm>
            <a:off x="661887" y="1528005"/>
            <a:ext cx="7820226" cy="3913632"/>
          </a:xfrm>
        </p:spPr>
        <p:txBody>
          <a:bodyPr>
            <a:noAutofit/>
          </a:bodyPr>
          <a:lstStyle/>
          <a:p>
            <a:r>
              <a:rPr lang="en-GB" dirty="0"/>
              <a:t>Abundance of native grape varieties, with over 400 varieties </a:t>
            </a:r>
            <a:r>
              <a:rPr lang="en-GB" dirty="0" smtClean="0"/>
              <a:t/>
            </a:r>
            <a:br>
              <a:rPr lang="en-GB" dirty="0" smtClean="0"/>
            </a:br>
            <a:r>
              <a:rPr lang="en-GB" dirty="0" smtClean="0"/>
              <a:t>though </a:t>
            </a:r>
            <a:r>
              <a:rPr lang="en-GB" dirty="0"/>
              <a:t>80% of the country's wine production is from only 20 </a:t>
            </a:r>
            <a:r>
              <a:rPr lang="en-GB" dirty="0" smtClean="0"/>
              <a:t>grape varieties:</a:t>
            </a:r>
          </a:p>
          <a:p>
            <a:pPr lvl="1">
              <a:buFont typeface="Courier New" panose="02070309020205020404" pitchFamily="49" charset="0"/>
              <a:buChar char="o"/>
            </a:pPr>
            <a:r>
              <a:rPr lang="en-GB" dirty="0" smtClean="0"/>
              <a:t>Reds: </a:t>
            </a:r>
            <a:r>
              <a:rPr lang="en-GB" dirty="0"/>
              <a:t>Tempranillo, Garnacha, and </a:t>
            </a:r>
            <a:r>
              <a:rPr lang="en-GB" dirty="0" err="1" smtClean="0"/>
              <a:t>Monastrell</a:t>
            </a:r>
            <a:r>
              <a:rPr lang="en-GB" dirty="0" smtClean="0"/>
              <a:t>; </a:t>
            </a:r>
          </a:p>
          <a:p>
            <a:pPr lvl="1">
              <a:buFont typeface="Courier New" panose="02070309020205020404" pitchFamily="49" charset="0"/>
              <a:buChar char="o"/>
            </a:pPr>
            <a:r>
              <a:rPr lang="en-GB" dirty="0" smtClean="0"/>
              <a:t>Whites: </a:t>
            </a:r>
            <a:r>
              <a:rPr lang="en-GB" dirty="0" err="1" smtClean="0"/>
              <a:t>Albariño</a:t>
            </a:r>
            <a:r>
              <a:rPr lang="en-GB" dirty="0" smtClean="0"/>
              <a:t>, </a:t>
            </a:r>
            <a:r>
              <a:rPr lang="en-GB" dirty="0"/>
              <a:t>Palomino, </a:t>
            </a:r>
            <a:r>
              <a:rPr lang="en-GB" dirty="0" err="1" smtClean="0"/>
              <a:t>Airén</a:t>
            </a:r>
            <a:r>
              <a:rPr lang="en-GB" dirty="0"/>
              <a:t>, and </a:t>
            </a:r>
            <a:r>
              <a:rPr lang="en-GB" dirty="0" err="1"/>
              <a:t>Macabeo</a:t>
            </a:r>
            <a:r>
              <a:rPr lang="en-GB" dirty="0"/>
              <a:t>; </a:t>
            </a:r>
            <a:endParaRPr lang="en-GB" dirty="0" smtClean="0"/>
          </a:p>
          <a:p>
            <a:pPr lvl="1">
              <a:buFont typeface="Courier New" panose="02070309020205020404" pitchFamily="49" charset="0"/>
              <a:buChar char="o"/>
            </a:pPr>
            <a:r>
              <a:rPr lang="en-GB" dirty="0" smtClean="0"/>
              <a:t>Cava grapes: </a:t>
            </a:r>
            <a:r>
              <a:rPr lang="en-GB" dirty="0" err="1"/>
              <a:t>Parellada</a:t>
            </a:r>
            <a:r>
              <a:rPr lang="en-GB" dirty="0"/>
              <a:t>, </a:t>
            </a:r>
            <a:r>
              <a:rPr lang="en-GB" dirty="0" err="1"/>
              <a:t>Xarel·lo</a:t>
            </a:r>
            <a:r>
              <a:rPr lang="en-GB" dirty="0"/>
              <a:t>, and </a:t>
            </a:r>
            <a:r>
              <a:rPr lang="en-GB" dirty="0" err="1"/>
              <a:t>Macabeo</a:t>
            </a:r>
            <a:r>
              <a:rPr lang="en-GB" dirty="0" smtClean="0"/>
              <a:t>.</a:t>
            </a:r>
          </a:p>
          <a:p>
            <a:r>
              <a:rPr lang="en-GB" dirty="0" smtClean="0"/>
              <a:t>The </a:t>
            </a:r>
            <a:r>
              <a:rPr lang="en-GB" dirty="0"/>
              <a:t>most widely planted is </a:t>
            </a:r>
            <a:r>
              <a:rPr lang="en-GB" dirty="0" err="1" smtClean="0"/>
              <a:t>Airén</a:t>
            </a:r>
            <a:r>
              <a:rPr lang="en-GB" dirty="0"/>
              <a:t>, a white wine grape which is valued for a variety of reasons including its hardiness. Second is Tempranillo, the popular grape of Rioja, followed closely by Garnacha which is planted throughout Spain but mostly known internationally due to the Catalan region of </a:t>
            </a:r>
            <a:r>
              <a:rPr lang="en-GB" dirty="0" err="1" smtClean="0"/>
              <a:t>Priorat</a:t>
            </a:r>
            <a:r>
              <a:rPr lang="en-GB" dirty="0" smtClean="0"/>
              <a:t>.</a:t>
            </a:r>
            <a:endParaRPr lang="es-ES" dirty="0"/>
          </a:p>
          <a:p>
            <a:endParaRPr lang="en-US" dirty="0"/>
          </a:p>
        </p:txBody>
      </p:sp>
      <p:sp>
        <p:nvSpPr>
          <p:cNvPr id="2" name="Title 1"/>
          <p:cNvSpPr>
            <a:spLocks noGrp="1"/>
          </p:cNvSpPr>
          <p:nvPr>
            <p:ph type="title"/>
          </p:nvPr>
        </p:nvSpPr>
        <p:spPr>
          <a:xfrm>
            <a:off x="857250" y="195715"/>
            <a:ext cx="7406640" cy="1356360"/>
          </a:xfrm>
        </p:spPr>
        <p:txBody>
          <a:bodyPr/>
          <a:lstStyle/>
          <a:p>
            <a:r>
              <a:rPr lang="en-US" dirty="0" smtClean="0"/>
              <a:t>Grapes in Spain</a:t>
            </a:r>
            <a:endParaRPr lang="en-US" dirty="0"/>
          </a:p>
        </p:txBody>
      </p:sp>
      <p:pic>
        <p:nvPicPr>
          <p:cNvPr id="1026" name="Picture 2" descr="https://scontent-arn2-1.xx.fbcdn.net/v/t1.0-1/p80x80/18527577_1554220207922652_6702211113084959213_n.jpg?_nc_cat=0&amp;oh=ad15f9b76e80ba65a77c37cc601dac8c&amp;oe=5C1FBE6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252913"/>
            <a:ext cx="762000"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921830" y="4822496"/>
            <a:ext cx="7300340" cy="1804042"/>
            <a:chOff x="661887" y="4668490"/>
            <a:chExt cx="8022352" cy="1982467"/>
          </a:xfrm>
        </p:grpSpPr>
        <p:pic>
          <p:nvPicPr>
            <p:cNvPr id="12" name="Picture 11"/>
            <p:cNvPicPr>
              <a:picLocks noChangeAspect="1"/>
            </p:cNvPicPr>
            <p:nvPr/>
          </p:nvPicPr>
          <p:blipFill rotWithShape="1">
            <a:blip r:embed="rId5"/>
            <a:srcRect r="34273"/>
            <a:stretch/>
          </p:blipFill>
          <p:spPr>
            <a:xfrm>
              <a:off x="3262776" y="4668490"/>
              <a:ext cx="5421463" cy="1982467"/>
            </a:xfrm>
            <a:prstGeom prst="rect">
              <a:avLst/>
            </a:prstGeom>
          </p:spPr>
        </p:pic>
        <p:pic>
          <p:nvPicPr>
            <p:cNvPr id="13" name="Picture 12"/>
            <p:cNvPicPr>
              <a:picLocks noChangeAspect="1"/>
            </p:cNvPicPr>
            <p:nvPr/>
          </p:nvPicPr>
          <p:blipFill rotWithShape="1">
            <a:blip r:embed="rId6"/>
            <a:srcRect l="-1" r="-61"/>
            <a:stretch/>
          </p:blipFill>
          <p:spPr>
            <a:xfrm>
              <a:off x="661887" y="4770037"/>
              <a:ext cx="2607627" cy="1800225"/>
            </a:xfrm>
            <a:prstGeom prst="rect">
              <a:avLst/>
            </a:prstGeom>
          </p:spPr>
        </p:pic>
      </p:grpSp>
    </p:spTree>
    <p:extLst>
      <p:ext uri="{BB962C8B-B14F-4D97-AF65-F5344CB8AC3E}">
        <p14:creationId xmlns:p14="http://schemas.microsoft.com/office/powerpoint/2010/main" val="98059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624" y="201930"/>
            <a:ext cx="2105025" cy="2171700"/>
          </a:xfrm>
          <a:prstGeom prst="rect">
            <a:avLst/>
          </a:prstGeom>
        </p:spPr>
      </p:pic>
      <p:sp>
        <p:nvSpPr>
          <p:cNvPr id="2" name="Title 1"/>
          <p:cNvSpPr>
            <a:spLocks noGrp="1"/>
          </p:cNvSpPr>
          <p:nvPr>
            <p:ph type="title"/>
          </p:nvPr>
        </p:nvSpPr>
        <p:spPr>
          <a:xfrm>
            <a:off x="857250" y="195715"/>
            <a:ext cx="7406640" cy="1356360"/>
          </a:xfrm>
        </p:spPr>
        <p:txBody>
          <a:bodyPr/>
          <a:lstStyle/>
          <a:p>
            <a:r>
              <a:rPr lang="nb-NO" dirty="0" smtClean="0"/>
              <a:t>Spanish </a:t>
            </a:r>
            <a:r>
              <a:rPr lang="nb-NO" dirty="0" err="1" smtClean="0"/>
              <a:t>wine</a:t>
            </a:r>
            <a:r>
              <a:rPr lang="nb-NO" dirty="0" smtClean="0"/>
              <a:t> </a:t>
            </a:r>
            <a:r>
              <a:rPr lang="nb-NO" dirty="0" err="1" smtClean="0"/>
              <a:t>classification</a:t>
            </a:r>
            <a:r>
              <a:rPr lang="nb-NO" dirty="0" smtClean="0"/>
              <a:t> &amp; terms</a:t>
            </a:r>
            <a:endParaRPr lang="en-US" dirty="0"/>
          </a:p>
        </p:txBody>
      </p:sp>
      <p:sp>
        <p:nvSpPr>
          <p:cNvPr id="3" name="Content Placeholder 2"/>
          <p:cNvSpPr>
            <a:spLocks noGrp="1"/>
          </p:cNvSpPr>
          <p:nvPr>
            <p:ph idx="1"/>
          </p:nvPr>
        </p:nvSpPr>
        <p:spPr>
          <a:xfrm>
            <a:off x="662400" y="2336530"/>
            <a:ext cx="7819200" cy="4824669"/>
          </a:xfrm>
        </p:spPr>
        <p:txBody>
          <a:bodyPr>
            <a:noAutofit/>
          </a:bodyPr>
          <a:lstStyle/>
          <a:p>
            <a:pPr marL="3859213" indent="-136525"/>
            <a:r>
              <a:rPr lang="en-US" dirty="0"/>
              <a:t>The top of the Spanish wine </a:t>
            </a:r>
            <a:r>
              <a:rPr lang="en-US" dirty="0" smtClean="0"/>
              <a:t/>
            </a:r>
            <a:br>
              <a:rPr lang="en-US" dirty="0" smtClean="0"/>
            </a:br>
            <a:r>
              <a:rPr lang="en-US" b="1" dirty="0" smtClean="0"/>
              <a:t>quality</a:t>
            </a:r>
            <a:r>
              <a:rPr lang="en-US" dirty="0" smtClean="0"/>
              <a:t> </a:t>
            </a:r>
            <a:r>
              <a:rPr lang="en-US" dirty="0"/>
              <a:t>pyramid is </a:t>
            </a:r>
            <a:r>
              <a:rPr lang="en-US" dirty="0" smtClean="0"/>
              <a:t/>
            </a:r>
            <a:br>
              <a:rPr lang="en-US" dirty="0" smtClean="0"/>
            </a:br>
            <a:r>
              <a:rPr lang="en-US" dirty="0" err="1" smtClean="0"/>
              <a:t>Denominación</a:t>
            </a:r>
            <a:r>
              <a:rPr lang="en-US" dirty="0" smtClean="0"/>
              <a:t> </a:t>
            </a:r>
            <a:r>
              <a:rPr lang="en-US" dirty="0"/>
              <a:t>de Origen </a:t>
            </a:r>
            <a:r>
              <a:rPr lang="en-US" dirty="0" err="1" smtClean="0"/>
              <a:t>Calificada</a:t>
            </a:r>
            <a:r>
              <a:rPr lang="en-US" dirty="0" smtClean="0"/>
              <a:t> (Rioja </a:t>
            </a:r>
            <a:r>
              <a:rPr lang="en-US" dirty="0"/>
              <a:t>and </a:t>
            </a:r>
            <a:r>
              <a:rPr lang="en-US" dirty="0" err="1" smtClean="0"/>
              <a:t>Priorat</a:t>
            </a:r>
            <a:r>
              <a:rPr lang="en-US" dirty="0" smtClean="0"/>
              <a:t>). </a:t>
            </a:r>
            <a:r>
              <a:rPr lang="en-US" dirty="0"/>
              <a:t>Spain also has a unique category, called DO Pago, which is </a:t>
            </a:r>
            <a:r>
              <a:rPr lang="en-US" dirty="0" smtClean="0"/>
              <a:t>for </a:t>
            </a:r>
            <a:r>
              <a:rPr lang="en-GB" dirty="0"/>
              <a:t>individual single-estates with an international </a:t>
            </a:r>
            <a:r>
              <a:rPr lang="en-GB" dirty="0" smtClean="0"/>
              <a:t>reputation</a:t>
            </a:r>
            <a:r>
              <a:rPr lang="en-US" dirty="0" smtClean="0"/>
              <a:t>.</a:t>
            </a:r>
            <a:endParaRPr lang="en-US" dirty="0" smtClean="0"/>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0" y="1931315"/>
            <a:ext cx="4038600" cy="4038600"/>
          </a:xfrm>
          <a:prstGeom prst="rect">
            <a:avLst/>
          </a:prstGeom>
        </p:spPr>
      </p:pic>
    </p:spTree>
    <p:extLst>
      <p:ext uri="{BB962C8B-B14F-4D97-AF65-F5344CB8AC3E}">
        <p14:creationId xmlns:p14="http://schemas.microsoft.com/office/powerpoint/2010/main" val="2419238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Basis</Template>
  <TotalTime>763</TotalTime>
  <Words>974</Words>
  <Application>Microsoft Office PowerPoint</Application>
  <PresentationFormat>On-screen Show (4:3)</PresentationFormat>
  <Paragraphs>194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Century Gothic</vt:lpstr>
      <vt:lpstr>Comic Sans MS</vt:lpstr>
      <vt:lpstr>Corbel</vt:lpstr>
      <vt:lpstr>Courier New</vt:lpstr>
      <vt:lpstr>Segoe Print</vt:lpstr>
      <vt:lpstr>Verdana</vt:lpstr>
      <vt:lpstr>Basis</vt:lpstr>
      <vt:lpstr>PowerPoint Presentation</vt:lpstr>
      <vt:lpstr>PowerPoint Presentation</vt:lpstr>
      <vt:lpstr>What is wine?</vt:lpstr>
      <vt:lpstr>Today:  a small tour around Spain</vt:lpstr>
      <vt:lpstr>Famous wines of Spain </vt:lpstr>
      <vt:lpstr>Facts about Spanish wine</vt:lpstr>
      <vt:lpstr>Wine in Spain </vt:lpstr>
      <vt:lpstr>Grapes in Spain</vt:lpstr>
      <vt:lpstr>Spanish wine classification &amp; terms</vt:lpstr>
      <vt:lpstr>Spanish wine classification &amp; terms</vt:lpstr>
      <vt:lpstr>Where are we going today?</vt:lpstr>
      <vt:lpstr>Green Spain (Galicia)</vt:lpstr>
      <vt:lpstr>Mediterranean Coast (Valencia) </vt:lpstr>
      <vt:lpstr>Ebro River Valley (La rioja and Navarra)</vt:lpstr>
      <vt:lpstr>Duero river region (Castilla y León)</vt:lpstr>
      <vt:lpstr>PowerPoint Presentation</vt:lpstr>
      <vt:lpstr>What to look for in red wine</vt:lpstr>
      <vt:lpstr>The color of wine</vt:lpstr>
      <vt:lpstr>PowerPoint Presentation</vt:lpstr>
      <vt:lpstr>PowerPoint Presentation</vt:lpstr>
      <vt:lpstr>Lets start!</vt:lpstr>
      <vt:lpstr>PowerPoint Presentation</vt:lpstr>
    </vt:vector>
  </TitlesOfParts>
  <Company>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Morven Muilwijk</dc:creator>
  <cp:lastModifiedBy>María Isabel García Ibáñez</cp:lastModifiedBy>
  <cp:revision>107</cp:revision>
  <cp:lastPrinted>2018-09-07T13:31:04Z</cp:lastPrinted>
  <dcterms:created xsi:type="dcterms:W3CDTF">2018-03-01T08:28:59Z</dcterms:created>
  <dcterms:modified xsi:type="dcterms:W3CDTF">2018-09-07T13:58:45Z</dcterms:modified>
</cp:coreProperties>
</file>